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7315200" cy="9601200"/>
  <p:embeddedFontLst>
    <p:embeddedFont>
      <p:font typeface="Libre Franklin"/>
      <p:regular r:id="rId39"/>
      <p:bold r:id="rId40"/>
      <p:italic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iXN/aWIGuNyVR9pbrvzbUmkZGk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F6A2B7-C825-4651-A13B-46C1F18E9F0A}">
  <a:tblStyle styleId="{CCF6A2B7-C825-4651-A13B-46C1F18E9F0A}" styleName="Table_0">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CE7E8"/>
          </a:solidFill>
        </a:fill>
      </a:tcStyle>
    </a:wholeTbl>
    <a:band1H>
      <a:tcTxStyle b="off" i="off"/>
      <a:tcStyle>
        <a:fill>
          <a:solidFill>
            <a:srgbClr val="D6CBCD"/>
          </a:solidFill>
        </a:fill>
      </a:tcStyle>
    </a:band1H>
    <a:band2H>
      <a:tcTxStyle b="off" i="off"/>
    </a:band2H>
    <a:band1V>
      <a:tcTxStyle b="off" i="off"/>
      <a:tcStyle>
        <a:fill>
          <a:solidFill>
            <a:srgbClr val="D6CBCD"/>
          </a:solidFill>
        </a:fill>
      </a:tcStyle>
    </a:band1V>
    <a:band2V>
      <a:tcTxStyle b="off" i="off"/>
    </a:band2V>
    <a:lastCol>
      <a:tcTxStyle b="on" i="off">
        <a:font>
          <a:latin typeface="Franklin Gothic Book"/>
          <a:ea typeface="Franklin Gothic Book"/>
          <a:cs typeface="Franklin Gothic Book"/>
        </a:font>
        <a:schemeClr val="lt1"/>
      </a:tcTxStyle>
      <a:tcStyle>
        <a:fill>
          <a:solidFill>
            <a:schemeClr val="accent1"/>
          </a:solidFill>
        </a:fill>
      </a:tcStyle>
    </a:lastCol>
    <a:firstCol>
      <a:tcTxStyle b="on" i="off">
        <a:font>
          <a:latin typeface="Franklin Gothic Book"/>
          <a:ea typeface="Franklin Gothic Book"/>
          <a:cs typeface="Franklin Gothic Book"/>
        </a:font>
        <a:schemeClr val="lt1"/>
      </a:tcTxStyle>
      <a:tcStyle>
        <a:fill>
          <a:solidFill>
            <a:schemeClr val="accent1"/>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DB9768F1-BD63-4117-9289-1EDA85A7ED82}"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ibreFranklin-bold.fntdata"/><Relationship Id="rId20" Type="http://schemas.openxmlformats.org/officeDocument/2006/relationships/slide" Target="slides/slide15.xml"/><Relationship Id="rId42" Type="http://schemas.openxmlformats.org/officeDocument/2006/relationships/font" Target="fonts/LibreFranklin-boldItalic.fntdata"/><Relationship Id="rId41" Type="http://schemas.openxmlformats.org/officeDocument/2006/relationships/font" Target="fonts/LibreFranklin-italic.fntdata"/><Relationship Id="rId22" Type="http://schemas.openxmlformats.org/officeDocument/2006/relationships/slide" Target="slides/slide17.xml"/><Relationship Id="rId44" Type="http://schemas.openxmlformats.org/officeDocument/2006/relationships/font" Target="fonts/OpenSans-bold.fntdata"/><Relationship Id="rId21" Type="http://schemas.openxmlformats.org/officeDocument/2006/relationships/slide" Target="slides/slide16.xml"/><Relationship Id="rId43" Type="http://schemas.openxmlformats.org/officeDocument/2006/relationships/font" Target="fonts/OpenSans-regular.fntdata"/><Relationship Id="rId24" Type="http://schemas.openxmlformats.org/officeDocument/2006/relationships/slide" Target="slides/slide19.xml"/><Relationship Id="rId46" Type="http://schemas.openxmlformats.org/officeDocument/2006/relationships/font" Target="fonts/OpenSans-boldItalic.fntdata"/><Relationship Id="rId23" Type="http://schemas.openxmlformats.org/officeDocument/2006/relationships/slide" Target="slides/slide18.xml"/><Relationship Id="rId45"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LibreFranklin-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Revenue</c:v>
                </c:pt>
              </c:strCache>
            </c:strRef>
          </c:tx>
          <c:spPr>
            <a:ln w="28575" cap="rnd">
              <a:solidFill>
                <a:schemeClr val="accent1"/>
              </a:solidFill>
              <a:round/>
            </a:ln>
            <a:effectLst/>
          </c:spPr>
          <c:marker>
            <c:symbol val="none"/>
          </c:marker>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Sheet1!$B$2:$B$14</c:f>
              <c:numCache>
                <c:formatCode>"$"#,##0_);[Red]\("$"#,##0\)</c:formatCode>
                <c:ptCount val="13"/>
                <c:pt idx="0">
                  <c:v>212</c:v>
                </c:pt>
                <c:pt idx="1">
                  <c:v>449</c:v>
                </c:pt>
                <c:pt idx="2">
                  <c:v>496</c:v>
                </c:pt>
                <c:pt idx="3">
                  <c:v>582</c:v>
                </c:pt>
                <c:pt idx="4">
                  <c:v>803</c:v>
                </c:pt>
                <c:pt idx="5">
                  <c:v>945</c:v>
                </c:pt>
                <c:pt idx="6">
                  <c:v>977</c:v>
                </c:pt>
                <c:pt idx="7" formatCode="General">
                  <c:v>975</c:v>
                </c:pt>
                <c:pt idx="8">
                  <c:v>1547</c:v>
                </c:pt>
                <c:pt idx="9">
                  <c:v>2017</c:v>
                </c:pt>
                <c:pt idx="10">
                  <c:v>1986</c:v>
                </c:pt>
                <c:pt idx="11">
                  <c:v>2356</c:v>
                </c:pt>
                <c:pt idx="12">
                  <c:v>3630</c:v>
                </c:pt>
              </c:numCache>
            </c:numRef>
          </c:val>
          <c:smooth val="0"/>
          <c:extLst>
            <c:ext xmlns:c16="http://schemas.microsoft.com/office/drawing/2014/chart" uri="{C3380CC4-5D6E-409C-BE32-E72D297353CC}">
              <c16:uniqueId val="{00000000-560C-4D5F-B702-856861A00512}"/>
            </c:ext>
          </c:extLst>
        </c:ser>
        <c:dLbls>
          <c:showLegendKey val="0"/>
          <c:showVal val="0"/>
          <c:showCatName val="0"/>
          <c:showSerName val="0"/>
          <c:showPercent val="0"/>
          <c:showBubbleSize val="0"/>
        </c:dLbls>
        <c:smooth val="0"/>
        <c:axId val="1978811712"/>
        <c:axId val="1978807136"/>
      </c:lineChart>
      <c:catAx>
        <c:axId val="197881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National Park " pitchFamily="2" charset="0"/>
                <a:ea typeface="+mn-ea"/>
                <a:cs typeface="+mn-cs"/>
              </a:defRPr>
            </a:pPr>
            <a:endParaRPr lang="en-US"/>
          </a:p>
        </c:txPr>
        <c:crossAx val="1978807136"/>
        <c:crosses val="autoZero"/>
        <c:auto val="1"/>
        <c:lblAlgn val="ctr"/>
        <c:lblOffset val="100"/>
        <c:noMultiLvlLbl val="0"/>
      </c:catAx>
      <c:valAx>
        <c:axId val="19788071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National Park " pitchFamily="2" charset="0"/>
                <a:ea typeface="+mn-ea"/>
                <a:cs typeface="+mn-cs"/>
              </a:defRPr>
            </a:pPr>
            <a:endParaRPr lang="en-US"/>
          </a:p>
        </c:txPr>
        <c:crossAx val="1978811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National Park "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National Park "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1727"/>
          </a:xfrm>
          <a:prstGeom prst="rect">
            <a:avLst/>
          </a:prstGeom>
          <a:noFill/>
          <a:ln>
            <a:noFill/>
          </a:ln>
        </p:spPr>
        <p:txBody>
          <a:bodyPr anchorCtr="0" anchor="t"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92" name="Google Shape;92;p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190" name="Google Shape;190;p1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44622cea2a_0_1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44622cea2a_0_1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12" name="Google Shape;212;g244622cea2a_0_1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17" name="Google Shape;217;p1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28" name="Google Shape;228;p1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40" name="Google Shape;240;p1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49" name="Google Shape;249;p1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58" name="Google Shape;258;p1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67" name="Google Shape;267;p1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4437409ad6_0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4437409ad6_0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77" name="Google Shape;277;g24437409ad6_0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44622cea2a_0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44622cea2a_0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86" name="Google Shape;286;g244622cea2a_0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98" name="Google Shape;98;p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44622cea2a_0_5: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44622cea2a_0_5: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92" name="Google Shape;292;g244622cea2a_0_5: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297" name="Google Shape;297;p1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303" name="Google Shape;303;p2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310" name="Google Shape;310;p2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317" name="Google Shape;317;p2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331" name="Google Shape;331;p2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341" name="Google Shape;341;p2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352" name="Google Shape;352;p2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362" name="Google Shape;362;p2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397" name="Google Shape;397;p2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104" name="Google Shape;104;p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403" name="Google Shape;403;p3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411" name="Google Shape;411;p3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23" name="Google Shape;423;p3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431" name="Google Shape;431;p3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110" name="Google Shape;110;p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117" name="Google Shape;117;p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134" name="Google Shape;134;p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155" name="Google Shape;155;p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176" name="Google Shape;176;p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183" name="Google Shape;183;p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p:cSld name="Cover Page">
    <p:spTree>
      <p:nvGrpSpPr>
        <p:cNvPr id="13" name="Shape 13"/>
        <p:cNvGrpSpPr/>
        <p:nvPr/>
      </p:nvGrpSpPr>
      <p:grpSpPr>
        <a:xfrm>
          <a:off x="0" y="0"/>
          <a:ext cx="0" cy="0"/>
          <a:chOff x="0" y="0"/>
          <a:chExt cx="0" cy="0"/>
        </a:xfrm>
      </p:grpSpPr>
      <p:sp>
        <p:nvSpPr>
          <p:cNvPr id="14" name="Google Shape;14;p35"/>
          <p:cNvSpPr/>
          <p:nvPr>
            <p:ph idx="2" type="pic"/>
          </p:nvPr>
        </p:nvSpPr>
        <p:spPr>
          <a:xfrm>
            <a:off x="0" y="0"/>
            <a:ext cx="12192000" cy="6858000"/>
          </a:xfrm>
          <a:prstGeom prst="rect">
            <a:avLst/>
          </a:prstGeom>
          <a:solidFill>
            <a:schemeClr val="accent4"/>
          </a:solidFill>
          <a:ln>
            <a:noFill/>
          </a:ln>
        </p:spPr>
      </p:sp>
      <p:sp>
        <p:nvSpPr>
          <p:cNvPr id="15" name="Google Shape;15;p35"/>
          <p:cNvSpPr txBox="1"/>
          <p:nvPr>
            <p:ph idx="1" type="body"/>
          </p:nvPr>
        </p:nvSpPr>
        <p:spPr>
          <a:xfrm>
            <a:off x="6840305" y="4938614"/>
            <a:ext cx="3249643" cy="37911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F7E9D3"/>
              </a:buClr>
              <a:buSzPts val="1400"/>
              <a:buNone/>
              <a:defRPr sz="1400">
                <a:solidFill>
                  <a:srgbClr val="F7E9D3"/>
                </a:solidFill>
                <a:latin typeface="Libre Franklin"/>
                <a:ea typeface="Libre Franklin"/>
                <a:cs typeface="Libre Franklin"/>
                <a:sym typeface="Libre Frankli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35"/>
          <p:cNvSpPr txBox="1"/>
          <p:nvPr>
            <p:ph type="title"/>
          </p:nvPr>
        </p:nvSpPr>
        <p:spPr>
          <a:xfrm>
            <a:off x="6095999" y="4365099"/>
            <a:ext cx="4809839" cy="573515"/>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rgbClr val="F7E9D3"/>
              </a:buClr>
              <a:buSzPts val="4000"/>
              <a:buFont typeface="Rockwell"/>
              <a:buNone/>
              <a:defRPr b="1" sz="4000">
                <a:solidFill>
                  <a:srgbClr val="F7E9D3"/>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ayout">
  <p:cSld name="Blank Layout">
    <p:bg>
      <p:bgPr>
        <a:solidFill>
          <a:schemeClr val="lt1"/>
        </a:solidFill>
      </p:bgPr>
    </p:bg>
    <p:spTree>
      <p:nvGrpSpPr>
        <p:cNvPr id="17"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w/ Image">
  <p:cSld name="Section Break w/ Image">
    <p:spTree>
      <p:nvGrpSpPr>
        <p:cNvPr id="18" name="Shape 18"/>
        <p:cNvGrpSpPr/>
        <p:nvPr/>
      </p:nvGrpSpPr>
      <p:grpSpPr>
        <a:xfrm>
          <a:off x="0" y="0"/>
          <a:ext cx="0" cy="0"/>
          <a:chOff x="0" y="0"/>
          <a:chExt cx="0" cy="0"/>
        </a:xfrm>
      </p:grpSpPr>
      <p:sp>
        <p:nvSpPr>
          <p:cNvPr id="19" name="Google Shape;19;p37"/>
          <p:cNvSpPr/>
          <p:nvPr>
            <p:ph idx="2" type="pic"/>
          </p:nvPr>
        </p:nvSpPr>
        <p:spPr>
          <a:xfrm>
            <a:off x="0" y="0"/>
            <a:ext cx="12192000" cy="6857999"/>
          </a:xfrm>
          <a:prstGeom prst="rect">
            <a:avLst/>
          </a:prstGeom>
          <a:solidFill>
            <a:srgbClr val="C99D7F"/>
          </a:solidFill>
          <a:ln>
            <a:noFill/>
          </a:ln>
        </p:spPr>
      </p:sp>
      <p:sp>
        <p:nvSpPr>
          <p:cNvPr id="20" name="Google Shape;20;p37"/>
          <p:cNvSpPr txBox="1"/>
          <p:nvPr>
            <p:ph idx="1" type="body"/>
          </p:nvPr>
        </p:nvSpPr>
        <p:spPr>
          <a:xfrm>
            <a:off x="4305069" y="3077822"/>
            <a:ext cx="1039006" cy="368878"/>
          </a:xfrm>
          <a:prstGeom prst="rect">
            <a:avLst/>
          </a:prstGeom>
          <a:noFill/>
          <a:ln>
            <a:noFill/>
          </a:ln>
        </p:spPr>
        <p:txBody>
          <a:bodyPr anchorCtr="0" anchor="t" bIns="0" lIns="0" spcFirstLastPara="1" rIns="0" wrap="square" tIns="0">
            <a:noAutofit/>
          </a:bodyPr>
          <a:lstStyle>
            <a:lvl1pPr indent="-228600" lvl="0" marL="457200" algn="r">
              <a:lnSpc>
                <a:spcPct val="90000"/>
              </a:lnSpc>
              <a:spcBef>
                <a:spcPts val="1000"/>
              </a:spcBef>
              <a:spcAft>
                <a:spcPts val="0"/>
              </a:spcAft>
              <a:buClr>
                <a:srgbClr val="F7E9D3"/>
              </a:buClr>
              <a:buSzPts val="2400"/>
              <a:buFont typeface="Libre Franklin"/>
              <a:buNone/>
              <a:defRPr i="1" sz="2400">
                <a:solidFill>
                  <a:srgbClr val="F7E9D3"/>
                </a:solidFill>
                <a:latin typeface="Libre Franklin"/>
                <a:ea typeface="Libre Franklin"/>
                <a:cs typeface="Libre Franklin"/>
                <a:sym typeface="Libre Frankli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37"/>
          <p:cNvSpPr txBox="1"/>
          <p:nvPr>
            <p:ph type="title"/>
          </p:nvPr>
        </p:nvSpPr>
        <p:spPr>
          <a:xfrm>
            <a:off x="5502299" y="2966697"/>
            <a:ext cx="2722422" cy="591127"/>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7E9D3"/>
              </a:buClr>
              <a:buSzPts val="4000"/>
              <a:buFont typeface="Rockwell"/>
              <a:buNone/>
              <a:defRPr b="1" sz="4000" cap="none">
                <a:solidFill>
                  <a:srgbClr val="F7E9D3"/>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Photo">
  <p:cSld name="1_2 Photo">
    <p:bg>
      <p:bgPr>
        <a:solidFill>
          <a:schemeClr val="dk2"/>
        </a:solidFill>
      </p:bgPr>
    </p:bg>
    <p:spTree>
      <p:nvGrpSpPr>
        <p:cNvPr id="22" name="Shape 22"/>
        <p:cNvGrpSpPr/>
        <p:nvPr/>
      </p:nvGrpSpPr>
      <p:grpSpPr>
        <a:xfrm>
          <a:off x="0" y="0"/>
          <a:ext cx="0" cy="0"/>
          <a:chOff x="0" y="0"/>
          <a:chExt cx="0" cy="0"/>
        </a:xfrm>
      </p:grpSpPr>
      <p:pic>
        <p:nvPicPr>
          <p:cNvPr descr="A picture containing rug&#10;&#10;Description automatically generated" id="23" name="Google Shape;23;p38"/>
          <p:cNvPicPr preferRelativeResize="0"/>
          <p:nvPr/>
        </p:nvPicPr>
        <p:blipFill rotWithShape="1">
          <a:blip r:embed="rId2">
            <a:alphaModFix amt="5000"/>
          </a:blip>
          <a:srcRect b="11271" l="51432" r="2140" t="0"/>
          <a:stretch/>
        </p:blipFill>
        <p:spPr>
          <a:xfrm flipH="1">
            <a:off x="-8" y="-7646"/>
            <a:ext cx="6000738" cy="6858000"/>
          </a:xfrm>
          <a:prstGeom prst="rect">
            <a:avLst/>
          </a:prstGeom>
          <a:noFill/>
          <a:ln>
            <a:noFill/>
          </a:ln>
        </p:spPr>
      </p:pic>
      <p:sp>
        <p:nvSpPr>
          <p:cNvPr id="24" name="Google Shape;24;p38"/>
          <p:cNvSpPr/>
          <p:nvPr>
            <p:ph idx="2" type="pic"/>
          </p:nvPr>
        </p:nvSpPr>
        <p:spPr>
          <a:xfrm>
            <a:off x="6000730" y="0"/>
            <a:ext cx="6191270" cy="6858000"/>
          </a:xfrm>
          <a:prstGeom prst="rect">
            <a:avLst/>
          </a:prstGeom>
          <a:solidFill>
            <a:schemeClr val="accent6"/>
          </a:solidFill>
          <a:ln>
            <a:noFill/>
          </a:ln>
        </p:spPr>
      </p:sp>
      <p:sp>
        <p:nvSpPr>
          <p:cNvPr id="25" name="Google Shape;25;p38"/>
          <p:cNvSpPr/>
          <p:nvPr/>
        </p:nvSpPr>
        <p:spPr>
          <a:xfrm>
            <a:off x="285565" y="285566"/>
            <a:ext cx="5405021" cy="6286867"/>
          </a:xfrm>
          <a:prstGeom prst="rect">
            <a:avLst/>
          </a:prstGeom>
          <a:noFill/>
          <a:ln cap="flat" cmpd="sng" w="38100">
            <a:solidFill>
              <a:srgbClr val="F7E9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6" name="Google Shape;26;p38"/>
          <p:cNvSpPr/>
          <p:nvPr/>
        </p:nvSpPr>
        <p:spPr>
          <a:xfrm rot="1514662">
            <a:off x="2317266" y="5622803"/>
            <a:ext cx="1366188" cy="699316"/>
          </a:xfrm>
          <a:custGeom>
            <a:rect b="b" l="l" r="r" t="t"/>
            <a:pathLst>
              <a:path extrusionOk="0" h="699316" w="1366188">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rgbClr val="F7E9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27" name="Google Shape;27;p38"/>
          <p:cNvSpPr/>
          <p:nvPr/>
        </p:nvSpPr>
        <p:spPr>
          <a:xfrm>
            <a:off x="647641" y="791905"/>
            <a:ext cx="4664641" cy="3927347"/>
          </a:xfrm>
          <a:prstGeom prst="rect">
            <a:avLst/>
          </a:prstGeom>
          <a:solidFill>
            <a:schemeClr val="lt1"/>
          </a:solidFill>
          <a:ln>
            <a:noFill/>
          </a:ln>
          <a:effectLst>
            <a:outerShdw blurRad="88900" rotWithShape="0" algn="tl" dir="3000000" dist="50800">
              <a:schemeClr val="dk1">
                <a:alpha val="49019"/>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8" name="Google Shape;28;p38"/>
          <p:cNvSpPr/>
          <p:nvPr/>
        </p:nvSpPr>
        <p:spPr>
          <a:xfrm>
            <a:off x="1898788" y="521602"/>
            <a:ext cx="2162346" cy="520835"/>
          </a:xfrm>
          <a:prstGeom prst="rect">
            <a:avLst/>
          </a:prstGeom>
          <a:solidFill>
            <a:srgbClr val="F7E9D3">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9" name="Google Shape;29;p38"/>
          <p:cNvSpPr/>
          <p:nvPr>
            <p:ph idx="3" type="pic"/>
          </p:nvPr>
        </p:nvSpPr>
        <p:spPr>
          <a:xfrm>
            <a:off x="984154" y="1120228"/>
            <a:ext cx="3992160" cy="2842172"/>
          </a:xfrm>
          <a:prstGeom prst="rect">
            <a:avLst/>
          </a:prstGeom>
          <a:solidFill>
            <a:srgbClr val="E5AB96"/>
          </a:solidFill>
          <a:ln>
            <a:noFill/>
          </a:ln>
        </p:spPr>
      </p:sp>
      <p:sp>
        <p:nvSpPr>
          <p:cNvPr id="30" name="Google Shape;30;p38"/>
          <p:cNvSpPr txBox="1"/>
          <p:nvPr>
            <p:ph type="title"/>
          </p:nvPr>
        </p:nvSpPr>
        <p:spPr>
          <a:xfrm>
            <a:off x="666113" y="5012463"/>
            <a:ext cx="4664641" cy="653277"/>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rgbClr val="F7E9D3"/>
              </a:buClr>
              <a:buSzPts val="1600"/>
              <a:buFont typeface="Libre Franklin"/>
              <a:buNone/>
              <a:defRPr sz="1600">
                <a:solidFill>
                  <a:srgbClr val="F7E9D3"/>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hoto">
  <p:cSld name="1 Photo">
    <p:bg>
      <p:bgPr>
        <a:solidFill>
          <a:srgbClr val="82A7B8"/>
        </a:solidFill>
      </p:bgPr>
    </p:bg>
    <p:spTree>
      <p:nvGrpSpPr>
        <p:cNvPr id="31" name="Shape 31"/>
        <p:cNvGrpSpPr/>
        <p:nvPr/>
      </p:nvGrpSpPr>
      <p:grpSpPr>
        <a:xfrm>
          <a:off x="0" y="0"/>
          <a:ext cx="0" cy="0"/>
          <a:chOff x="0" y="0"/>
          <a:chExt cx="0" cy="0"/>
        </a:xfrm>
      </p:grpSpPr>
      <p:pic>
        <p:nvPicPr>
          <p:cNvPr descr="A close up of a coral&#10;&#10;Description automatically generated" id="32" name="Google Shape;32;p39"/>
          <p:cNvPicPr preferRelativeResize="0"/>
          <p:nvPr/>
        </p:nvPicPr>
        <p:blipFill rotWithShape="1">
          <a:blip r:embed="rId2">
            <a:alphaModFix amt="8000"/>
          </a:blip>
          <a:srcRect b="815" l="0" r="0" t="42935"/>
          <a:stretch/>
        </p:blipFill>
        <p:spPr>
          <a:xfrm>
            <a:off x="0" y="0"/>
            <a:ext cx="12192000" cy="6858000"/>
          </a:xfrm>
          <a:prstGeom prst="rect">
            <a:avLst/>
          </a:prstGeom>
          <a:noFill/>
          <a:ln>
            <a:noFill/>
          </a:ln>
        </p:spPr>
      </p:pic>
      <p:sp>
        <p:nvSpPr>
          <p:cNvPr id="33" name="Google Shape;33;p39"/>
          <p:cNvSpPr/>
          <p:nvPr/>
        </p:nvSpPr>
        <p:spPr>
          <a:xfrm>
            <a:off x="848391" y="764153"/>
            <a:ext cx="4664641" cy="5590223"/>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4" name="Google Shape;34;p39"/>
          <p:cNvSpPr/>
          <p:nvPr/>
        </p:nvSpPr>
        <p:spPr>
          <a:xfrm>
            <a:off x="2099538" y="484640"/>
            <a:ext cx="2162346" cy="530045"/>
          </a:xfrm>
          <a:prstGeom prst="rect">
            <a:avLst/>
          </a:prstGeom>
          <a:solidFill>
            <a:srgbClr val="F7E9D3">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5" name="Google Shape;35;p39"/>
          <p:cNvSpPr/>
          <p:nvPr/>
        </p:nvSpPr>
        <p:spPr>
          <a:xfrm rot="1514662">
            <a:off x="8184917" y="3851221"/>
            <a:ext cx="1366188" cy="699316"/>
          </a:xfrm>
          <a:custGeom>
            <a:rect b="b" l="l" r="r" t="t"/>
            <a:pathLst>
              <a:path extrusionOk="0" h="699316" w="1366188">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rgbClr val="F7E9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6" name="Google Shape;36;p39"/>
          <p:cNvSpPr/>
          <p:nvPr>
            <p:ph idx="2" type="pic"/>
          </p:nvPr>
        </p:nvSpPr>
        <p:spPr>
          <a:xfrm>
            <a:off x="1184904" y="1164507"/>
            <a:ext cx="3992160" cy="4284881"/>
          </a:xfrm>
          <a:prstGeom prst="rect">
            <a:avLst/>
          </a:prstGeom>
          <a:solidFill>
            <a:srgbClr val="D98263"/>
          </a:solidFill>
          <a:ln>
            <a:noFill/>
          </a:ln>
        </p:spPr>
      </p:sp>
      <p:sp>
        <p:nvSpPr>
          <p:cNvPr id="37" name="Google Shape;37;p39"/>
          <p:cNvSpPr txBox="1"/>
          <p:nvPr>
            <p:ph type="title"/>
          </p:nvPr>
        </p:nvSpPr>
        <p:spPr>
          <a:xfrm>
            <a:off x="6610937" y="3103417"/>
            <a:ext cx="4514147" cy="811119"/>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rgbClr val="F7E9D3"/>
              </a:buClr>
              <a:buSzPts val="1600"/>
              <a:buFont typeface="Arial"/>
              <a:buNone/>
              <a:defRPr sz="1600">
                <a:solidFill>
                  <a:srgbClr val="F7E9D3"/>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hotos">
  <p:cSld name="3 Photos">
    <p:bg>
      <p:bgPr>
        <a:solidFill>
          <a:srgbClr val="37463B"/>
        </a:solidFill>
      </p:bgPr>
    </p:bg>
    <p:spTree>
      <p:nvGrpSpPr>
        <p:cNvPr id="38" name="Shape 38"/>
        <p:cNvGrpSpPr/>
        <p:nvPr/>
      </p:nvGrpSpPr>
      <p:grpSpPr>
        <a:xfrm>
          <a:off x="0" y="0"/>
          <a:ext cx="0" cy="0"/>
          <a:chOff x="0" y="0"/>
          <a:chExt cx="0" cy="0"/>
        </a:xfrm>
      </p:grpSpPr>
      <p:pic>
        <p:nvPicPr>
          <p:cNvPr descr="A close up of a coral&#10;&#10;Description automatically generated" id="39" name="Google Shape;39;p40"/>
          <p:cNvPicPr preferRelativeResize="0"/>
          <p:nvPr/>
        </p:nvPicPr>
        <p:blipFill rotWithShape="1">
          <a:blip r:embed="rId2">
            <a:alphaModFix amt="5000"/>
          </a:blip>
          <a:srcRect b="13924" l="0" r="0" t="30332"/>
          <a:stretch/>
        </p:blipFill>
        <p:spPr>
          <a:xfrm>
            <a:off x="-151534" y="0"/>
            <a:ext cx="12302836" cy="6858000"/>
          </a:xfrm>
          <a:prstGeom prst="rect">
            <a:avLst/>
          </a:prstGeom>
          <a:noFill/>
          <a:ln>
            <a:noFill/>
          </a:ln>
        </p:spPr>
      </p:pic>
      <p:sp>
        <p:nvSpPr>
          <p:cNvPr id="40" name="Google Shape;40;p40"/>
          <p:cNvSpPr/>
          <p:nvPr/>
        </p:nvSpPr>
        <p:spPr>
          <a:xfrm flipH="1" rot="-1211180">
            <a:off x="1491896" y="5646588"/>
            <a:ext cx="1366188" cy="699316"/>
          </a:xfrm>
          <a:custGeom>
            <a:rect b="b" l="l" r="r" t="t"/>
            <a:pathLst>
              <a:path extrusionOk="0" h="699316" w="1366188">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rgbClr val="F7E9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41" name="Google Shape;41;p40"/>
          <p:cNvSpPr/>
          <p:nvPr/>
        </p:nvSpPr>
        <p:spPr>
          <a:xfrm rot="1479909">
            <a:off x="9335388" y="5646587"/>
            <a:ext cx="1366188" cy="699316"/>
          </a:xfrm>
          <a:custGeom>
            <a:rect b="b" l="l" r="r" t="t"/>
            <a:pathLst>
              <a:path extrusionOk="0" h="699316" w="1366188">
                <a:moveTo>
                  <a:pt x="1366184" y="71418"/>
                </a:moveTo>
                <a:cubicBezTo>
                  <a:pt x="1366522" y="85408"/>
                  <a:pt x="1349598" y="81008"/>
                  <a:pt x="1345311" y="92290"/>
                </a:cubicBezTo>
                <a:cubicBezTo>
                  <a:pt x="1346439" y="95223"/>
                  <a:pt x="1348245" y="99624"/>
                  <a:pt x="1349937" y="103798"/>
                </a:cubicBezTo>
                <a:cubicBezTo>
                  <a:pt x="1349034" y="105378"/>
                  <a:pt x="1348696" y="106957"/>
                  <a:pt x="1347680" y="107634"/>
                </a:cubicBezTo>
                <a:cubicBezTo>
                  <a:pt x="1314623" y="129409"/>
                  <a:pt x="1282242" y="152425"/>
                  <a:pt x="1248057" y="172169"/>
                </a:cubicBezTo>
                <a:cubicBezTo>
                  <a:pt x="1225154" y="185370"/>
                  <a:pt x="1199655" y="194170"/>
                  <a:pt x="1175172" y="204550"/>
                </a:cubicBezTo>
                <a:cubicBezTo>
                  <a:pt x="1147418" y="216397"/>
                  <a:pt x="1119550" y="227905"/>
                  <a:pt x="1091683" y="239525"/>
                </a:cubicBezTo>
                <a:cubicBezTo>
                  <a:pt x="1081190" y="243926"/>
                  <a:pt x="1070585" y="247874"/>
                  <a:pt x="1059077" y="252500"/>
                </a:cubicBezTo>
                <a:cubicBezTo>
                  <a:pt x="1080513" y="254080"/>
                  <a:pt x="1101160" y="253403"/>
                  <a:pt x="1120904" y="257690"/>
                </a:cubicBezTo>
                <a:cubicBezTo>
                  <a:pt x="1142679" y="262429"/>
                  <a:pt x="1159941" y="245731"/>
                  <a:pt x="1180250" y="245956"/>
                </a:cubicBezTo>
                <a:cubicBezTo>
                  <a:pt x="1180814" y="247536"/>
                  <a:pt x="1181378" y="249003"/>
                  <a:pt x="1181942" y="250582"/>
                </a:cubicBezTo>
                <a:cubicBezTo>
                  <a:pt x="1177880" y="254757"/>
                  <a:pt x="1173819" y="258818"/>
                  <a:pt x="1168967" y="263783"/>
                </a:cubicBezTo>
                <a:cubicBezTo>
                  <a:pt x="1186906" y="273598"/>
                  <a:pt x="1204507" y="283076"/>
                  <a:pt x="1222220" y="292666"/>
                </a:cubicBezTo>
                <a:cubicBezTo>
                  <a:pt x="1221769" y="294132"/>
                  <a:pt x="1221430" y="295599"/>
                  <a:pt x="1220979" y="297066"/>
                </a:cubicBezTo>
                <a:cubicBezTo>
                  <a:pt x="1216692" y="296727"/>
                  <a:pt x="1212292" y="296953"/>
                  <a:pt x="1208117" y="296050"/>
                </a:cubicBezTo>
                <a:cubicBezTo>
                  <a:pt x="1186342" y="291312"/>
                  <a:pt x="1164793" y="283414"/>
                  <a:pt x="1142792" y="281834"/>
                </a:cubicBezTo>
                <a:cubicBezTo>
                  <a:pt x="1109960" y="279578"/>
                  <a:pt x="1076903" y="281609"/>
                  <a:pt x="1043845" y="281834"/>
                </a:cubicBezTo>
                <a:cubicBezTo>
                  <a:pt x="1043168" y="281834"/>
                  <a:pt x="1042379" y="282173"/>
                  <a:pt x="1041702" y="282173"/>
                </a:cubicBezTo>
                <a:cubicBezTo>
                  <a:pt x="990028" y="277434"/>
                  <a:pt x="952119" y="309589"/>
                  <a:pt x="911051" y="332267"/>
                </a:cubicBezTo>
                <a:cubicBezTo>
                  <a:pt x="902815" y="336780"/>
                  <a:pt x="896497" y="345918"/>
                  <a:pt x="890856" y="354042"/>
                </a:cubicBezTo>
                <a:cubicBezTo>
                  <a:pt x="882733" y="365888"/>
                  <a:pt x="876076" y="378750"/>
                  <a:pt x="868630" y="391161"/>
                </a:cubicBezTo>
                <a:cubicBezTo>
                  <a:pt x="855880" y="412033"/>
                  <a:pt x="838618" y="425798"/>
                  <a:pt x="815489" y="436178"/>
                </a:cubicBezTo>
                <a:cubicBezTo>
                  <a:pt x="783786" y="450281"/>
                  <a:pt x="754790" y="470363"/>
                  <a:pt x="721056" y="489995"/>
                </a:cubicBezTo>
                <a:cubicBezTo>
                  <a:pt x="737415" y="496877"/>
                  <a:pt x="749939" y="498344"/>
                  <a:pt x="762011" y="494056"/>
                </a:cubicBezTo>
                <a:cubicBezTo>
                  <a:pt x="800822" y="480518"/>
                  <a:pt x="839295" y="466302"/>
                  <a:pt x="877881" y="452199"/>
                </a:cubicBezTo>
                <a:cubicBezTo>
                  <a:pt x="906426" y="441706"/>
                  <a:pt x="935421" y="438547"/>
                  <a:pt x="964981" y="446219"/>
                </a:cubicBezTo>
                <a:cubicBezTo>
                  <a:pt x="969156" y="447347"/>
                  <a:pt x="972879" y="450168"/>
                  <a:pt x="976264" y="456035"/>
                </a:cubicBezTo>
                <a:cubicBezTo>
                  <a:pt x="971751" y="456937"/>
                  <a:pt x="966899" y="459307"/>
                  <a:pt x="962725" y="458404"/>
                </a:cubicBezTo>
                <a:cubicBezTo>
                  <a:pt x="942304" y="454004"/>
                  <a:pt x="924365" y="461563"/>
                  <a:pt x="906313" y="468784"/>
                </a:cubicBezTo>
                <a:cubicBezTo>
                  <a:pt x="863552" y="485933"/>
                  <a:pt x="821131" y="503759"/>
                  <a:pt x="778257" y="520344"/>
                </a:cubicBezTo>
                <a:cubicBezTo>
                  <a:pt x="769231" y="523842"/>
                  <a:pt x="758513" y="525083"/>
                  <a:pt x="748698" y="524293"/>
                </a:cubicBezTo>
                <a:cubicBezTo>
                  <a:pt x="714963" y="521811"/>
                  <a:pt x="684726" y="531514"/>
                  <a:pt x="655731" y="547309"/>
                </a:cubicBezTo>
                <a:cubicBezTo>
                  <a:pt x="626622" y="563218"/>
                  <a:pt x="597288" y="578674"/>
                  <a:pt x="568518" y="595147"/>
                </a:cubicBezTo>
                <a:cubicBezTo>
                  <a:pt x="552158" y="604624"/>
                  <a:pt x="535799" y="603496"/>
                  <a:pt x="518311" y="600224"/>
                </a:cubicBezTo>
                <a:cubicBezTo>
                  <a:pt x="501387" y="597065"/>
                  <a:pt x="484238" y="595598"/>
                  <a:pt x="467089" y="593454"/>
                </a:cubicBezTo>
                <a:cubicBezTo>
                  <a:pt x="462237" y="592890"/>
                  <a:pt x="456709" y="593567"/>
                  <a:pt x="452534" y="591536"/>
                </a:cubicBezTo>
                <a:cubicBezTo>
                  <a:pt x="436175" y="583977"/>
                  <a:pt x="421621" y="588716"/>
                  <a:pt x="407179" y="596501"/>
                </a:cubicBezTo>
                <a:cubicBezTo>
                  <a:pt x="357085" y="623466"/>
                  <a:pt x="307443" y="651446"/>
                  <a:pt x="256785" y="677170"/>
                </a:cubicBezTo>
                <a:cubicBezTo>
                  <a:pt x="241102" y="685068"/>
                  <a:pt x="222712" y="689581"/>
                  <a:pt x="205111" y="691499"/>
                </a:cubicBezTo>
                <a:cubicBezTo>
                  <a:pt x="176454" y="694545"/>
                  <a:pt x="147458" y="693981"/>
                  <a:pt x="118688" y="695447"/>
                </a:cubicBezTo>
                <a:cubicBezTo>
                  <a:pt x="107293" y="696011"/>
                  <a:pt x="96010" y="698381"/>
                  <a:pt x="84615" y="698945"/>
                </a:cubicBezTo>
                <a:cubicBezTo>
                  <a:pt x="76943" y="699396"/>
                  <a:pt x="68481" y="699960"/>
                  <a:pt x="61712" y="697140"/>
                </a:cubicBezTo>
                <a:cubicBezTo>
                  <a:pt x="48511" y="691611"/>
                  <a:pt x="35762" y="684503"/>
                  <a:pt x="23803" y="676719"/>
                </a:cubicBezTo>
                <a:cubicBezTo>
                  <a:pt x="9700" y="667580"/>
                  <a:pt x="2366" y="653590"/>
                  <a:pt x="336" y="637005"/>
                </a:cubicBezTo>
                <a:cubicBezTo>
                  <a:pt x="-1131" y="625045"/>
                  <a:pt x="2028" y="621209"/>
                  <a:pt x="13423" y="619630"/>
                </a:cubicBezTo>
                <a:cubicBezTo>
                  <a:pt x="61035" y="612747"/>
                  <a:pt x="109098" y="615117"/>
                  <a:pt x="155469" y="624932"/>
                </a:cubicBezTo>
                <a:cubicBezTo>
                  <a:pt x="211881" y="636892"/>
                  <a:pt x="259154" y="620871"/>
                  <a:pt x="304622" y="591085"/>
                </a:cubicBezTo>
                <a:cubicBezTo>
                  <a:pt x="331136" y="573710"/>
                  <a:pt x="357311" y="555546"/>
                  <a:pt x="384276" y="538848"/>
                </a:cubicBezTo>
                <a:cubicBezTo>
                  <a:pt x="393415" y="533206"/>
                  <a:pt x="400635" y="526775"/>
                  <a:pt x="404246" y="517185"/>
                </a:cubicBezTo>
                <a:cubicBezTo>
                  <a:pt x="407630" y="508159"/>
                  <a:pt x="413497" y="503195"/>
                  <a:pt x="421959" y="499585"/>
                </a:cubicBezTo>
                <a:cubicBezTo>
                  <a:pt x="436513" y="493267"/>
                  <a:pt x="450729" y="486384"/>
                  <a:pt x="465284" y="480066"/>
                </a:cubicBezTo>
                <a:cubicBezTo>
                  <a:pt x="471150" y="477471"/>
                  <a:pt x="477356" y="475215"/>
                  <a:pt x="483674" y="474087"/>
                </a:cubicBezTo>
                <a:cubicBezTo>
                  <a:pt x="508495" y="469461"/>
                  <a:pt x="528578" y="449378"/>
                  <a:pt x="536250" y="424218"/>
                </a:cubicBezTo>
                <a:cubicBezTo>
                  <a:pt x="539296" y="414290"/>
                  <a:pt x="546855" y="405715"/>
                  <a:pt x="552497" y="396689"/>
                </a:cubicBezTo>
                <a:cubicBezTo>
                  <a:pt x="557009" y="389356"/>
                  <a:pt x="561861" y="382248"/>
                  <a:pt x="566261" y="375478"/>
                </a:cubicBezTo>
                <a:cubicBezTo>
                  <a:pt x="573933" y="375591"/>
                  <a:pt x="576979" y="378750"/>
                  <a:pt x="573707" y="384956"/>
                </a:cubicBezTo>
                <a:cubicBezTo>
                  <a:pt x="570323" y="391274"/>
                  <a:pt x="565471" y="396802"/>
                  <a:pt x="561522" y="402782"/>
                </a:cubicBezTo>
                <a:cubicBezTo>
                  <a:pt x="555091" y="412485"/>
                  <a:pt x="553061" y="422526"/>
                  <a:pt x="560507" y="434260"/>
                </a:cubicBezTo>
                <a:cubicBezTo>
                  <a:pt x="566035" y="429860"/>
                  <a:pt x="571225" y="425121"/>
                  <a:pt x="576979" y="421398"/>
                </a:cubicBezTo>
                <a:cubicBezTo>
                  <a:pt x="582621" y="417675"/>
                  <a:pt x="588939" y="414967"/>
                  <a:pt x="595257" y="411582"/>
                </a:cubicBezTo>
                <a:cubicBezTo>
                  <a:pt x="600785" y="422413"/>
                  <a:pt x="593564" y="424670"/>
                  <a:pt x="588713" y="428619"/>
                </a:cubicBezTo>
                <a:cubicBezTo>
                  <a:pt x="552722" y="458404"/>
                  <a:pt x="512105" y="482436"/>
                  <a:pt x="479612" y="516396"/>
                </a:cubicBezTo>
                <a:cubicBezTo>
                  <a:pt x="478258" y="517750"/>
                  <a:pt x="477920" y="520119"/>
                  <a:pt x="477130" y="521811"/>
                </a:cubicBezTo>
                <a:cubicBezTo>
                  <a:pt x="535009" y="551145"/>
                  <a:pt x="585892" y="534673"/>
                  <a:pt x="635084" y="496651"/>
                </a:cubicBezTo>
                <a:cubicBezTo>
                  <a:pt x="634407" y="481307"/>
                  <a:pt x="644674" y="472281"/>
                  <a:pt x="661597" y="468784"/>
                </a:cubicBezTo>
                <a:cubicBezTo>
                  <a:pt x="664982" y="468107"/>
                  <a:pt x="668367" y="466076"/>
                  <a:pt x="671187" y="463932"/>
                </a:cubicBezTo>
                <a:cubicBezTo>
                  <a:pt x="710789" y="435501"/>
                  <a:pt x="756031" y="417900"/>
                  <a:pt x="799243" y="396351"/>
                </a:cubicBezTo>
                <a:cubicBezTo>
                  <a:pt x="820002" y="385971"/>
                  <a:pt x="839295" y="373335"/>
                  <a:pt x="846967" y="348965"/>
                </a:cubicBezTo>
                <a:cubicBezTo>
                  <a:pt x="848885" y="342985"/>
                  <a:pt x="852834" y="337344"/>
                  <a:pt x="857009" y="332380"/>
                </a:cubicBezTo>
                <a:cubicBezTo>
                  <a:pt x="883748" y="300902"/>
                  <a:pt x="914098" y="275291"/>
                  <a:pt x="952796" y="257577"/>
                </a:cubicBezTo>
                <a:cubicBezTo>
                  <a:pt x="987433" y="241782"/>
                  <a:pt x="1023198" y="232982"/>
                  <a:pt x="1059415" y="224069"/>
                </a:cubicBezTo>
                <a:cubicBezTo>
                  <a:pt x="1079949" y="219104"/>
                  <a:pt x="1098565" y="210304"/>
                  <a:pt x="1113796" y="194509"/>
                </a:cubicBezTo>
                <a:cubicBezTo>
                  <a:pt x="1136812" y="170590"/>
                  <a:pt x="1160618" y="147574"/>
                  <a:pt x="1183860" y="123881"/>
                </a:cubicBezTo>
                <a:cubicBezTo>
                  <a:pt x="1188373" y="119255"/>
                  <a:pt x="1193337" y="114291"/>
                  <a:pt x="1195594" y="108537"/>
                </a:cubicBezTo>
                <a:cubicBezTo>
                  <a:pt x="1205071" y="83715"/>
                  <a:pt x="1214097" y="58668"/>
                  <a:pt x="1222333" y="33396"/>
                </a:cubicBezTo>
                <a:cubicBezTo>
                  <a:pt x="1223912" y="28657"/>
                  <a:pt x="1220866" y="22452"/>
                  <a:pt x="1220528" y="16924"/>
                </a:cubicBezTo>
                <a:cubicBezTo>
                  <a:pt x="1220302" y="13200"/>
                  <a:pt x="1220979" y="9364"/>
                  <a:pt x="1221656" y="0"/>
                </a:cubicBezTo>
                <a:cubicBezTo>
                  <a:pt x="1228877" y="11057"/>
                  <a:pt x="1233164" y="17826"/>
                  <a:pt x="1238692" y="26401"/>
                </a:cubicBezTo>
                <a:cubicBezTo>
                  <a:pt x="1248283" y="13088"/>
                  <a:pt x="1259226" y="3046"/>
                  <a:pt x="1278294" y="8462"/>
                </a:cubicBezTo>
                <a:cubicBezTo>
                  <a:pt x="1277165" y="10154"/>
                  <a:pt x="1276376" y="12749"/>
                  <a:pt x="1274570" y="13765"/>
                </a:cubicBezTo>
                <a:cubicBezTo>
                  <a:pt x="1247493" y="31027"/>
                  <a:pt x="1233841" y="57427"/>
                  <a:pt x="1224364" y="86875"/>
                </a:cubicBezTo>
                <a:cubicBezTo>
                  <a:pt x="1221994" y="94321"/>
                  <a:pt x="1218271" y="101542"/>
                  <a:pt x="1214210" y="108198"/>
                </a:cubicBezTo>
                <a:cubicBezTo>
                  <a:pt x="1202025" y="128281"/>
                  <a:pt x="1189275" y="148025"/>
                  <a:pt x="1176188" y="168785"/>
                </a:cubicBezTo>
                <a:cubicBezTo>
                  <a:pt x="1185101" y="175667"/>
                  <a:pt x="1193788" y="172959"/>
                  <a:pt x="1201348" y="170139"/>
                </a:cubicBezTo>
                <a:cubicBezTo>
                  <a:pt x="1225041" y="161451"/>
                  <a:pt x="1248621" y="152425"/>
                  <a:pt x="1271637" y="142271"/>
                </a:cubicBezTo>
                <a:cubicBezTo>
                  <a:pt x="1278407" y="139338"/>
                  <a:pt x="1283596" y="132455"/>
                  <a:pt x="1289125" y="126927"/>
                </a:cubicBezTo>
                <a:cubicBezTo>
                  <a:pt x="1303341" y="112711"/>
                  <a:pt x="1316879" y="97593"/>
                  <a:pt x="1331772" y="84054"/>
                </a:cubicBezTo>
                <a:cubicBezTo>
                  <a:pt x="1343957" y="72884"/>
                  <a:pt x="1353435" y="70289"/>
                  <a:pt x="1366184" y="71418"/>
                </a:cubicBezTo>
                <a:close/>
              </a:path>
            </a:pathLst>
          </a:custGeom>
          <a:solidFill>
            <a:srgbClr val="F7E9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42" name="Google Shape;42;p40"/>
          <p:cNvSpPr/>
          <p:nvPr/>
        </p:nvSpPr>
        <p:spPr>
          <a:xfrm>
            <a:off x="524899" y="681630"/>
            <a:ext cx="3419582" cy="4586533"/>
          </a:xfrm>
          <a:prstGeom prst="rect">
            <a:avLst/>
          </a:prstGeom>
          <a:solidFill>
            <a:schemeClr val="lt1"/>
          </a:solidFill>
          <a:ln>
            <a:noFill/>
          </a:ln>
          <a:effectLst>
            <a:outerShdw blurRad="88900" rotWithShape="0" algn="tl" dir="3000000" dist="50800">
              <a:srgbClr val="000000">
                <a:alpha val="4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3" name="Google Shape;43;p40"/>
          <p:cNvSpPr/>
          <p:nvPr/>
        </p:nvSpPr>
        <p:spPr>
          <a:xfrm>
            <a:off x="1413196" y="333929"/>
            <a:ext cx="1642993" cy="490194"/>
          </a:xfrm>
          <a:prstGeom prst="rect">
            <a:avLst/>
          </a:prstGeom>
          <a:solidFill>
            <a:srgbClr val="F7E9D3">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4" name="Google Shape;44;p40"/>
          <p:cNvSpPr/>
          <p:nvPr/>
        </p:nvSpPr>
        <p:spPr>
          <a:xfrm>
            <a:off x="4386204" y="681630"/>
            <a:ext cx="3419582" cy="4586533"/>
          </a:xfrm>
          <a:prstGeom prst="rect">
            <a:avLst/>
          </a:prstGeom>
          <a:solidFill>
            <a:schemeClr val="lt1"/>
          </a:solidFill>
          <a:ln>
            <a:noFill/>
          </a:ln>
          <a:effectLst>
            <a:outerShdw blurRad="88900" rotWithShape="0" algn="tl" dir="3000000" dist="50800">
              <a:srgbClr val="000000">
                <a:alpha val="4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5" name="Google Shape;45;p40"/>
          <p:cNvSpPr/>
          <p:nvPr/>
        </p:nvSpPr>
        <p:spPr>
          <a:xfrm>
            <a:off x="5274501" y="333929"/>
            <a:ext cx="1642993" cy="490194"/>
          </a:xfrm>
          <a:prstGeom prst="rect">
            <a:avLst/>
          </a:prstGeom>
          <a:solidFill>
            <a:srgbClr val="F7E9D3">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6" name="Google Shape;46;p40"/>
          <p:cNvSpPr/>
          <p:nvPr/>
        </p:nvSpPr>
        <p:spPr>
          <a:xfrm>
            <a:off x="8247514" y="677261"/>
            <a:ext cx="3419582" cy="4586533"/>
          </a:xfrm>
          <a:prstGeom prst="rect">
            <a:avLst/>
          </a:prstGeom>
          <a:solidFill>
            <a:schemeClr val="lt1"/>
          </a:solidFill>
          <a:ln>
            <a:noFill/>
          </a:ln>
          <a:effectLst>
            <a:outerShdw blurRad="88900" rotWithShape="0" algn="tl" dir="3000000" dist="50800">
              <a:srgbClr val="000000">
                <a:alpha val="4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7" name="Google Shape;47;p40"/>
          <p:cNvSpPr/>
          <p:nvPr/>
        </p:nvSpPr>
        <p:spPr>
          <a:xfrm>
            <a:off x="9135811" y="329560"/>
            <a:ext cx="1642993" cy="490194"/>
          </a:xfrm>
          <a:prstGeom prst="rect">
            <a:avLst/>
          </a:prstGeom>
          <a:solidFill>
            <a:srgbClr val="F7E9D3">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48" name="Google Shape;48;p40"/>
          <p:cNvSpPr/>
          <p:nvPr>
            <p:ph idx="2" type="pic"/>
          </p:nvPr>
        </p:nvSpPr>
        <p:spPr>
          <a:xfrm>
            <a:off x="771015" y="947627"/>
            <a:ext cx="2927350" cy="3578033"/>
          </a:xfrm>
          <a:prstGeom prst="rect">
            <a:avLst/>
          </a:prstGeom>
          <a:solidFill>
            <a:srgbClr val="ACC5CF"/>
          </a:solidFill>
          <a:ln>
            <a:noFill/>
          </a:ln>
        </p:spPr>
      </p:sp>
      <p:sp>
        <p:nvSpPr>
          <p:cNvPr id="49" name="Google Shape;49;p40"/>
          <p:cNvSpPr/>
          <p:nvPr>
            <p:ph idx="3" type="pic"/>
          </p:nvPr>
        </p:nvSpPr>
        <p:spPr>
          <a:xfrm>
            <a:off x="4632320" y="947627"/>
            <a:ext cx="2927350" cy="3578033"/>
          </a:xfrm>
          <a:prstGeom prst="rect">
            <a:avLst/>
          </a:prstGeom>
          <a:solidFill>
            <a:srgbClr val="ACC5CF"/>
          </a:solidFill>
          <a:ln>
            <a:noFill/>
          </a:ln>
        </p:spPr>
      </p:sp>
      <p:sp>
        <p:nvSpPr>
          <p:cNvPr id="50" name="Google Shape;50;p40"/>
          <p:cNvSpPr/>
          <p:nvPr>
            <p:ph idx="4" type="pic"/>
          </p:nvPr>
        </p:nvSpPr>
        <p:spPr>
          <a:xfrm>
            <a:off x="8493630" y="943258"/>
            <a:ext cx="2927350" cy="3578033"/>
          </a:xfrm>
          <a:prstGeom prst="rect">
            <a:avLst/>
          </a:prstGeom>
          <a:solidFill>
            <a:srgbClr val="ACC5CF"/>
          </a:solidFill>
          <a:ln>
            <a:noFill/>
          </a:ln>
        </p:spPr>
      </p:sp>
      <p:sp>
        <p:nvSpPr>
          <p:cNvPr id="51" name="Google Shape;51;p40"/>
          <p:cNvSpPr txBox="1"/>
          <p:nvPr>
            <p:ph type="title"/>
          </p:nvPr>
        </p:nvSpPr>
        <p:spPr>
          <a:xfrm>
            <a:off x="3639067" y="5766800"/>
            <a:ext cx="4721634" cy="676186"/>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rgbClr val="F7E9D3"/>
              </a:buClr>
              <a:buSzPts val="1600"/>
              <a:buFont typeface="Arial"/>
              <a:buNone/>
              <a:defRPr sz="1600">
                <a:solidFill>
                  <a:srgbClr val="F7E9D3"/>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p:cSld name="4 Photos">
    <p:bg>
      <p:bgPr>
        <a:solidFill>
          <a:schemeClr val="lt1"/>
        </a:solidFill>
      </p:bgPr>
    </p:bg>
    <p:spTree>
      <p:nvGrpSpPr>
        <p:cNvPr id="52" name="Shape 52"/>
        <p:cNvGrpSpPr/>
        <p:nvPr/>
      </p:nvGrpSpPr>
      <p:grpSpPr>
        <a:xfrm>
          <a:off x="0" y="0"/>
          <a:ext cx="0" cy="0"/>
          <a:chOff x="0" y="0"/>
          <a:chExt cx="0" cy="0"/>
        </a:xfrm>
      </p:grpSpPr>
      <p:sp>
        <p:nvSpPr>
          <p:cNvPr id="53" name="Google Shape;53;p41"/>
          <p:cNvSpPr/>
          <p:nvPr/>
        </p:nvSpPr>
        <p:spPr>
          <a:xfrm>
            <a:off x="0" y="-7732"/>
            <a:ext cx="12191010" cy="6865732"/>
          </a:xfrm>
          <a:prstGeom prst="rect">
            <a:avLst/>
          </a:prstGeom>
          <a:solidFill>
            <a:srgbClr val="D982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A picture containing rug&#10;&#10;Description automatically generated" id="54" name="Google Shape;54;p41"/>
          <p:cNvPicPr preferRelativeResize="0"/>
          <p:nvPr/>
        </p:nvPicPr>
        <p:blipFill rotWithShape="1">
          <a:blip r:embed="rId2">
            <a:alphaModFix amt="5000"/>
          </a:blip>
          <a:srcRect b="34177" l="3541" r="2143" t="0"/>
          <a:stretch/>
        </p:blipFill>
        <p:spPr>
          <a:xfrm flipH="1">
            <a:off x="-7" y="-7646"/>
            <a:ext cx="12191017" cy="5087646"/>
          </a:xfrm>
          <a:prstGeom prst="rect">
            <a:avLst/>
          </a:prstGeom>
          <a:noFill/>
          <a:ln>
            <a:noFill/>
          </a:ln>
        </p:spPr>
      </p:pic>
      <p:sp>
        <p:nvSpPr>
          <p:cNvPr id="55" name="Google Shape;55;p41"/>
          <p:cNvSpPr/>
          <p:nvPr/>
        </p:nvSpPr>
        <p:spPr>
          <a:xfrm>
            <a:off x="539327" y="3406762"/>
            <a:ext cx="2723537" cy="2869749"/>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56" name="Google Shape;56;p41"/>
          <p:cNvSpPr/>
          <p:nvPr/>
        </p:nvSpPr>
        <p:spPr>
          <a:xfrm>
            <a:off x="1140392" y="3093039"/>
            <a:ext cx="1521407" cy="491864"/>
          </a:xfrm>
          <a:prstGeom prst="rect">
            <a:avLst/>
          </a:prstGeom>
          <a:solidFill>
            <a:srgbClr val="F7E9D3">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57" name="Google Shape;57;p41"/>
          <p:cNvSpPr/>
          <p:nvPr/>
        </p:nvSpPr>
        <p:spPr>
          <a:xfrm>
            <a:off x="3336321" y="3406762"/>
            <a:ext cx="2723537" cy="2869749"/>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58" name="Google Shape;58;p41"/>
          <p:cNvSpPr/>
          <p:nvPr/>
        </p:nvSpPr>
        <p:spPr>
          <a:xfrm>
            <a:off x="3937386" y="3093039"/>
            <a:ext cx="1521407" cy="491864"/>
          </a:xfrm>
          <a:prstGeom prst="rect">
            <a:avLst/>
          </a:prstGeom>
          <a:solidFill>
            <a:srgbClr val="F7E9D3">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59" name="Google Shape;59;p41"/>
          <p:cNvSpPr/>
          <p:nvPr/>
        </p:nvSpPr>
        <p:spPr>
          <a:xfrm>
            <a:off x="6133415" y="3393059"/>
            <a:ext cx="2723537" cy="2869749"/>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60" name="Google Shape;60;p41"/>
          <p:cNvSpPr/>
          <p:nvPr/>
        </p:nvSpPr>
        <p:spPr>
          <a:xfrm>
            <a:off x="6734480" y="3079336"/>
            <a:ext cx="1521407" cy="491864"/>
          </a:xfrm>
          <a:prstGeom prst="rect">
            <a:avLst/>
          </a:prstGeom>
          <a:solidFill>
            <a:srgbClr val="F7E9D3">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61" name="Google Shape;61;p41"/>
          <p:cNvSpPr/>
          <p:nvPr/>
        </p:nvSpPr>
        <p:spPr>
          <a:xfrm>
            <a:off x="8928137" y="3393143"/>
            <a:ext cx="2723537" cy="2869749"/>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62" name="Google Shape;62;p41"/>
          <p:cNvSpPr/>
          <p:nvPr/>
        </p:nvSpPr>
        <p:spPr>
          <a:xfrm>
            <a:off x="9529202" y="3079420"/>
            <a:ext cx="1521407" cy="491864"/>
          </a:xfrm>
          <a:prstGeom prst="rect">
            <a:avLst/>
          </a:prstGeom>
          <a:solidFill>
            <a:srgbClr val="F7E9D3">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63" name="Google Shape;63;p41"/>
          <p:cNvSpPr/>
          <p:nvPr/>
        </p:nvSpPr>
        <p:spPr>
          <a:xfrm>
            <a:off x="285565" y="285566"/>
            <a:ext cx="11620870" cy="6286867"/>
          </a:xfrm>
          <a:prstGeom prst="rect">
            <a:avLst/>
          </a:prstGeom>
          <a:noFill/>
          <a:ln cap="flat" cmpd="sng" w="38100">
            <a:solidFill>
              <a:srgbClr val="F7E9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64" name="Google Shape;64;p41"/>
          <p:cNvSpPr txBox="1"/>
          <p:nvPr>
            <p:ph idx="1" type="body"/>
          </p:nvPr>
        </p:nvSpPr>
        <p:spPr>
          <a:xfrm>
            <a:off x="4785707" y="743985"/>
            <a:ext cx="1039006" cy="368878"/>
          </a:xfrm>
          <a:prstGeom prst="rect">
            <a:avLst/>
          </a:prstGeom>
          <a:noFill/>
          <a:ln>
            <a:noFill/>
          </a:ln>
        </p:spPr>
        <p:txBody>
          <a:bodyPr anchorCtr="0" anchor="t" bIns="0" lIns="0" spcFirstLastPara="1" rIns="0" wrap="square" tIns="0">
            <a:noAutofit/>
          </a:bodyPr>
          <a:lstStyle>
            <a:lvl1pPr indent="-228600" lvl="0" marL="457200" algn="r">
              <a:lnSpc>
                <a:spcPct val="90000"/>
              </a:lnSpc>
              <a:spcBef>
                <a:spcPts val="1000"/>
              </a:spcBef>
              <a:spcAft>
                <a:spcPts val="0"/>
              </a:spcAft>
              <a:buClr>
                <a:srgbClr val="F7E9D3"/>
              </a:buClr>
              <a:buSzPts val="2400"/>
              <a:buFont typeface="Libre Franklin"/>
              <a:buNone/>
              <a:defRPr i="1" sz="2400">
                <a:solidFill>
                  <a:srgbClr val="F7E9D3"/>
                </a:solidFill>
                <a:latin typeface="Libre Franklin"/>
                <a:ea typeface="Libre Franklin"/>
                <a:cs typeface="Libre Franklin"/>
                <a:sym typeface="Libre Frankli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41"/>
          <p:cNvSpPr/>
          <p:nvPr/>
        </p:nvSpPr>
        <p:spPr>
          <a:xfrm rot="1600662">
            <a:off x="5546311" y="2233118"/>
            <a:ext cx="1100563" cy="563350"/>
          </a:xfrm>
          <a:custGeom>
            <a:rect b="b" l="l" r="r" t="t"/>
            <a:pathLst>
              <a:path extrusionOk="0" h="563350" w="1100563">
                <a:moveTo>
                  <a:pt x="1100560" y="57532"/>
                </a:moveTo>
                <a:cubicBezTo>
                  <a:pt x="1100832" y="68802"/>
                  <a:pt x="1087199" y="65258"/>
                  <a:pt x="1083745" y="74346"/>
                </a:cubicBezTo>
                <a:cubicBezTo>
                  <a:pt x="1084654" y="76709"/>
                  <a:pt x="1086109" y="80254"/>
                  <a:pt x="1087472" y="83617"/>
                </a:cubicBezTo>
                <a:cubicBezTo>
                  <a:pt x="1086745" y="84889"/>
                  <a:pt x="1086472" y="86162"/>
                  <a:pt x="1085654" y="86707"/>
                </a:cubicBezTo>
                <a:cubicBezTo>
                  <a:pt x="1059024" y="104248"/>
                  <a:pt x="1032939" y="122790"/>
                  <a:pt x="1005400" y="138695"/>
                </a:cubicBezTo>
                <a:cubicBezTo>
                  <a:pt x="986950" y="149329"/>
                  <a:pt x="966409" y="156418"/>
                  <a:pt x="946686" y="164780"/>
                </a:cubicBezTo>
                <a:cubicBezTo>
                  <a:pt x="924328" y="174323"/>
                  <a:pt x="901879" y="183594"/>
                  <a:pt x="879429" y="192955"/>
                </a:cubicBezTo>
                <a:cubicBezTo>
                  <a:pt x="870977" y="196500"/>
                  <a:pt x="862433" y="199681"/>
                  <a:pt x="853163" y="203407"/>
                </a:cubicBezTo>
                <a:cubicBezTo>
                  <a:pt x="870431" y="204680"/>
                  <a:pt x="887064" y="204134"/>
                  <a:pt x="902969" y="207588"/>
                </a:cubicBezTo>
                <a:cubicBezTo>
                  <a:pt x="920511" y="211405"/>
                  <a:pt x="934417" y="197954"/>
                  <a:pt x="950776" y="198136"/>
                </a:cubicBezTo>
                <a:cubicBezTo>
                  <a:pt x="951231" y="199408"/>
                  <a:pt x="951685" y="200590"/>
                  <a:pt x="952140" y="201862"/>
                </a:cubicBezTo>
                <a:cubicBezTo>
                  <a:pt x="948868" y="205225"/>
                  <a:pt x="945596" y="208497"/>
                  <a:pt x="941688" y="212496"/>
                </a:cubicBezTo>
                <a:cubicBezTo>
                  <a:pt x="956139" y="220403"/>
                  <a:pt x="970317" y="228038"/>
                  <a:pt x="984587" y="235763"/>
                </a:cubicBezTo>
                <a:cubicBezTo>
                  <a:pt x="984223" y="236945"/>
                  <a:pt x="983950" y="238126"/>
                  <a:pt x="983587" y="239308"/>
                </a:cubicBezTo>
                <a:cubicBezTo>
                  <a:pt x="980133" y="239035"/>
                  <a:pt x="976589" y="239217"/>
                  <a:pt x="973226" y="238490"/>
                </a:cubicBezTo>
                <a:cubicBezTo>
                  <a:pt x="955684" y="234673"/>
                  <a:pt x="938325" y="228310"/>
                  <a:pt x="920602" y="227038"/>
                </a:cubicBezTo>
                <a:cubicBezTo>
                  <a:pt x="894153" y="225220"/>
                  <a:pt x="867523" y="226856"/>
                  <a:pt x="840893" y="227038"/>
                </a:cubicBezTo>
                <a:cubicBezTo>
                  <a:pt x="840348" y="227038"/>
                  <a:pt x="839711" y="227311"/>
                  <a:pt x="839166" y="227311"/>
                </a:cubicBezTo>
                <a:cubicBezTo>
                  <a:pt x="797539" y="223493"/>
                  <a:pt x="767001" y="249396"/>
                  <a:pt x="733918" y="267665"/>
                </a:cubicBezTo>
                <a:cubicBezTo>
                  <a:pt x="727283" y="271300"/>
                  <a:pt x="722193" y="278662"/>
                  <a:pt x="717649" y="285206"/>
                </a:cubicBezTo>
                <a:cubicBezTo>
                  <a:pt x="711105" y="294749"/>
                  <a:pt x="705743" y="305111"/>
                  <a:pt x="699744" y="315108"/>
                </a:cubicBezTo>
                <a:cubicBezTo>
                  <a:pt x="689474" y="331923"/>
                  <a:pt x="675568" y="343011"/>
                  <a:pt x="656936" y="351373"/>
                </a:cubicBezTo>
                <a:cubicBezTo>
                  <a:pt x="631396" y="362734"/>
                  <a:pt x="608038" y="378912"/>
                  <a:pt x="580863" y="394726"/>
                </a:cubicBezTo>
                <a:cubicBezTo>
                  <a:pt x="594041" y="400270"/>
                  <a:pt x="604130" y="401452"/>
                  <a:pt x="613855" y="397998"/>
                </a:cubicBezTo>
                <a:cubicBezTo>
                  <a:pt x="645120" y="387092"/>
                  <a:pt x="676113" y="375640"/>
                  <a:pt x="707197" y="364279"/>
                </a:cubicBezTo>
                <a:cubicBezTo>
                  <a:pt x="730191" y="355826"/>
                  <a:pt x="753550" y="353281"/>
                  <a:pt x="777362" y="359462"/>
                </a:cubicBezTo>
                <a:cubicBezTo>
                  <a:pt x="780725" y="360371"/>
                  <a:pt x="783724" y="362643"/>
                  <a:pt x="786451" y="367369"/>
                </a:cubicBezTo>
                <a:cubicBezTo>
                  <a:pt x="782816" y="368096"/>
                  <a:pt x="778907" y="370005"/>
                  <a:pt x="775544" y="369278"/>
                </a:cubicBezTo>
                <a:cubicBezTo>
                  <a:pt x="759094" y="365733"/>
                  <a:pt x="744643" y="371822"/>
                  <a:pt x="730100" y="377639"/>
                </a:cubicBezTo>
                <a:cubicBezTo>
                  <a:pt x="695654" y="391454"/>
                  <a:pt x="661480" y="405815"/>
                  <a:pt x="626943" y="419175"/>
                </a:cubicBezTo>
                <a:cubicBezTo>
                  <a:pt x="619672" y="421993"/>
                  <a:pt x="611037" y="422992"/>
                  <a:pt x="603130" y="422356"/>
                </a:cubicBezTo>
                <a:cubicBezTo>
                  <a:pt x="575955" y="420357"/>
                  <a:pt x="551597" y="428173"/>
                  <a:pt x="528238" y="440897"/>
                </a:cubicBezTo>
                <a:cubicBezTo>
                  <a:pt x="504789" y="453712"/>
                  <a:pt x="481158" y="466164"/>
                  <a:pt x="457982" y="479434"/>
                </a:cubicBezTo>
                <a:cubicBezTo>
                  <a:pt x="444803" y="487068"/>
                  <a:pt x="431624" y="486159"/>
                  <a:pt x="417537" y="483524"/>
                </a:cubicBezTo>
                <a:cubicBezTo>
                  <a:pt x="403904" y="480979"/>
                  <a:pt x="390089" y="479797"/>
                  <a:pt x="376274" y="478070"/>
                </a:cubicBezTo>
                <a:cubicBezTo>
                  <a:pt x="372366" y="477616"/>
                  <a:pt x="367912" y="478161"/>
                  <a:pt x="364549" y="476525"/>
                </a:cubicBezTo>
                <a:cubicBezTo>
                  <a:pt x="351370" y="470436"/>
                  <a:pt x="339646" y="474253"/>
                  <a:pt x="328012" y="480524"/>
                </a:cubicBezTo>
                <a:cubicBezTo>
                  <a:pt x="287658" y="502247"/>
                  <a:pt x="247667" y="524787"/>
                  <a:pt x="206859" y="545509"/>
                </a:cubicBezTo>
                <a:cubicBezTo>
                  <a:pt x="194225" y="551871"/>
                  <a:pt x="179410" y="555507"/>
                  <a:pt x="165232" y="557052"/>
                </a:cubicBezTo>
                <a:cubicBezTo>
                  <a:pt x="142146" y="559506"/>
                  <a:pt x="118788" y="559052"/>
                  <a:pt x="95612" y="560233"/>
                </a:cubicBezTo>
                <a:cubicBezTo>
                  <a:pt x="86432" y="560688"/>
                  <a:pt x="77343" y="562596"/>
                  <a:pt x="68164" y="563051"/>
                </a:cubicBezTo>
                <a:cubicBezTo>
                  <a:pt x="61983" y="563414"/>
                  <a:pt x="55167" y="563869"/>
                  <a:pt x="49713" y="561596"/>
                </a:cubicBezTo>
                <a:cubicBezTo>
                  <a:pt x="39079" y="557143"/>
                  <a:pt x="28809" y="551417"/>
                  <a:pt x="19175" y="545146"/>
                </a:cubicBezTo>
                <a:cubicBezTo>
                  <a:pt x="7814" y="537784"/>
                  <a:pt x="1906" y="526514"/>
                  <a:pt x="270" y="513153"/>
                </a:cubicBezTo>
                <a:cubicBezTo>
                  <a:pt x="-911" y="503519"/>
                  <a:pt x="1634" y="500429"/>
                  <a:pt x="10813" y="499156"/>
                </a:cubicBezTo>
                <a:cubicBezTo>
                  <a:pt x="49168" y="493612"/>
                  <a:pt x="87886" y="495521"/>
                  <a:pt x="125241" y="503428"/>
                </a:cubicBezTo>
                <a:cubicBezTo>
                  <a:pt x="170685" y="513062"/>
                  <a:pt x="208767" y="500156"/>
                  <a:pt x="245395" y="476162"/>
                </a:cubicBezTo>
                <a:cubicBezTo>
                  <a:pt x="266754" y="462165"/>
                  <a:pt x="287840" y="447532"/>
                  <a:pt x="309562" y="434081"/>
                </a:cubicBezTo>
                <a:cubicBezTo>
                  <a:pt x="316924" y="429536"/>
                  <a:pt x="322741" y="424356"/>
                  <a:pt x="325649" y="416630"/>
                </a:cubicBezTo>
                <a:cubicBezTo>
                  <a:pt x="328376" y="409359"/>
                  <a:pt x="333102" y="405360"/>
                  <a:pt x="339919" y="402452"/>
                </a:cubicBezTo>
                <a:cubicBezTo>
                  <a:pt x="351643" y="397362"/>
                  <a:pt x="363095" y="391818"/>
                  <a:pt x="374820" y="386728"/>
                </a:cubicBezTo>
                <a:cubicBezTo>
                  <a:pt x="379546" y="384638"/>
                  <a:pt x="384545" y="382820"/>
                  <a:pt x="389634" y="381911"/>
                </a:cubicBezTo>
                <a:cubicBezTo>
                  <a:pt x="409630" y="378185"/>
                  <a:pt x="425808" y="362007"/>
                  <a:pt x="431988" y="341739"/>
                </a:cubicBezTo>
                <a:cubicBezTo>
                  <a:pt x="434442" y="333740"/>
                  <a:pt x="440532" y="326833"/>
                  <a:pt x="445076" y="319562"/>
                </a:cubicBezTo>
                <a:cubicBezTo>
                  <a:pt x="448711" y="313654"/>
                  <a:pt x="452620" y="307928"/>
                  <a:pt x="456164" y="302475"/>
                </a:cubicBezTo>
                <a:cubicBezTo>
                  <a:pt x="462345" y="302566"/>
                  <a:pt x="464799" y="305111"/>
                  <a:pt x="462163" y="310110"/>
                </a:cubicBezTo>
                <a:cubicBezTo>
                  <a:pt x="459436" y="315199"/>
                  <a:pt x="455528" y="319653"/>
                  <a:pt x="452347" y="324470"/>
                </a:cubicBezTo>
                <a:cubicBezTo>
                  <a:pt x="447166" y="332286"/>
                  <a:pt x="445530" y="340375"/>
                  <a:pt x="451529" y="349828"/>
                </a:cubicBezTo>
                <a:cubicBezTo>
                  <a:pt x="455982" y="346283"/>
                  <a:pt x="460163" y="342466"/>
                  <a:pt x="464799" y="339466"/>
                </a:cubicBezTo>
                <a:cubicBezTo>
                  <a:pt x="469343" y="336467"/>
                  <a:pt x="474433" y="334286"/>
                  <a:pt x="479522" y="331559"/>
                </a:cubicBezTo>
                <a:cubicBezTo>
                  <a:pt x="483976" y="340284"/>
                  <a:pt x="478159" y="342102"/>
                  <a:pt x="474251" y="345283"/>
                </a:cubicBezTo>
                <a:cubicBezTo>
                  <a:pt x="445258" y="369278"/>
                  <a:pt x="412538" y="388637"/>
                  <a:pt x="386362" y="415994"/>
                </a:cubicBezTo>
                <a:cubicBezTo>
                  <a:pt x="385272" y="417085"/>
                  <a:pt x="384999" y="418993"/>
                  <a:pt x="384363" y="420357"/>
                </a:cubicBezTo>
                <a:cubicBezTo>
                  <a:pt x="430988" y="443987"/>
                  <a:pt x="471979" y="430718"/>
                  <a:pt x="511606" y="400089"/>
                </a:cubicBezTo>
                <a:cubicBezTo>
                  <a:pt x="511061" y="387728"/>
                  <a:pt x="519331" y="380457"/>
                  <a:pt x="532965" y="377639"/>
                </a:cubicBezTo>
                <a:cubicBezTo>
                  <a:pt x="535691" y="377094"/>
                  <a:pt x="538418" y="375458"/>
                  <a:pt x="540690" y="373731"/>
                </a:cubicBezTo>
                <a:cubicBezTo>
                  <a:pt x="572592" y="350827"/>
                  <a:pt x="609038" y="336649"/>
                  <a:pt x="643848" y="319289"/>
                </a:cubicBezTo>
                <a:cubicBezTo>
                  <a:pt x="660571" y="310928"/>
                  <a:pt x="676113" y="300748"/>
                  <a:pt x="682293" y="281116"/>
                </a:cubicBezTo>
                <a:cubicBezTo>
                  <a:pt x="683839" y="276299"/>
                  <a:pt x="687020" y="271755"/>
                  <a:pt x="690382" y="267756"/>
                </a:cubicBezTo>
                <a:cubicBezTo>
                  <a:pt x="711923" y="242398"/>
                  <a:pt x="736372" y="221766"/>
                  <a:pt x="767546" y="207497"/>
                </a:cubicBezTo>
                <a:cubicBezTo>
                  <a:pt x="795449" y="194773"/>
                  <a:pt x="824260" y="187684"/>
                  <a:pt x="853435" y="180503"/>
                </a:cubicBezTo>
                <a:cubicBezTo>
                  <a:pt x="869977" y="176504"/>
                  <a:pt x="884974" y="169415"/>
                  <a:pt x="897243" y="156691"/>
                </a:cubicBezTo>
                <a:cubicBezTo>
                  <a:pt x="915785" y="137423"/>
                  <a:pt x="934962" y="118881"/>
                  <a:pt x="953685" y="99795"/>
                </a:cubicBezTo>
                <a:cubicBezTo>
                  <a:pt x="957320" y="96069"/>
                  <a:pt x="961319" y="92069"/>
                  <a:pt x="963137" y="87434"/>
                </a:cubicBezTo>
                <a:cubicBezTo>
                  <a:pt x="970772" y="67439"/>
                  <a:pt x="978043" y="47262"/>
                  <a:pt x="984678" y="26903"/>
                </a:cubicBezTo>
                <a:cubicBezTo>
                  <a:pt x="985950" y="23086"/>
                  <a:pt x="983496" y="18087"/>
                  <a:pt x="983223" y="13633"/>
                </a:cubicBezTo>
                <a:cubicBezTo>
                  <a:pt x="983042" y="10634"/>
                  <a:pt x="983587" y="7544"/>
                  <a:pt x="984132" y="0"/>
                </a:cubicBezTo>
                <a:cubicBezTo>
                  <a:pt x="989949" y="8907"/>
                  <a:pt x="993403" y="14360"/>
                  <a:pt x="997856" y="21268"/>
                </a:cubicBezTo>
                <a:cubicBezTo>
                  <a:pt x="1005582" y="10543"/>
                  <a:pt x="1014398" y="2454"/>
                  <a:pt x="1029758" y="6817"/>
                </a:cubicBezTo>
                <a:cubicBezTo>
                  <a:pt x="1028849" y="8180"/>
                  <a:pt x="1028213" y="10270"/>
                  <a:pt x="1026759" y="11088"/>
                </a:cubicBezTo>
                <a:cubicBezTo>
                  <a:pt x="1004946" y="24994"/>
                  <a:pt x="993948" y="46262"/>
                  <a:pt x="986314" y="69984"/>
                </a:cubicBezTo>
                <a:cubicBezTo>
                  <a:pt x="984405" y="75982"/>
                  <a:pt x="981406" y="81799"/>
                  <a:pt x="978134" y="87162"/>
                </a:cubicBezTo>
                <a:cubicBezTo>
                  <a:pt x="968318" y="103340"/>
                  <a:pt x="958047" y="119245"/>
                  <a:pt x="947504" y="135968"/>
                </a:cubicBezTo>
                <a:cubicBezTo>
                  <a:pt x="954685" y="141512"/>
                  <a:pt x="961683" y="139331"/>
                  <a:pt x="967772" y="137059"/>
                </a:cubicBezTo>
                <a:cubicBezTo>
                  <a:pt x="986859" y="130061"/>
                  <a:pt x="1005855" y="122790"/>
                  <a:pt x="1024396" y="114610"/>
                </a:cubicBezTo>
                <a:cubicBezTo>
                  <a:pt x="1029849" y="112247"/>
                  <a:pt x="1034030" y="106702"/>
                  <a:pt x="1038483" y="102249"/>
                </a:cubicBezTo>
                <a:cubicBezTo>
                  <a:pt x="1049935" y="90797"/>
                  <a:pt x="1060842" y="78618"/>
                  <a:pt x="1072839" y="67711"/>
                </a:cubicBezTo>
                <a:cubicBezTo>
                  <a:pt x="1082655" y="58714"/>
                  <a:pt x="1090289" y="56623"/>
                  <a:pt x="1100560" y="57532"/>
                </a:cubicBezTo>
                <a:close/>
              </a:path>
            </a:pathLst>
          </a:custGeom>
          <a:solidFill>
            <a:srgbClr val="F8EAD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66" name="Google Shape;66;p41"/>
          <p:cNvSpPr/>
          <p:nvPr>
            <p:ph idx="2" type="pic"/>
          </p:nvPr>
        </p:nvSpPr>
        <p:spPr>
          <a:xfrm>
            <a:off x="840659" y="3699572"/>
            <a:ext cx="2120872" cy="2120963"/>
          </a:xfrm>
          <a:prstGeom prst="rect">
            <a:avLst/>
          </a:prstGeom>
          <a:solidFill>
            <a:srgbClr val="22333B"/>
          </a:solidFill>
          <a:ln>
            <a:noFill/>
          </a:ln>
        </p:spPr>
      </p:sp>
      <p:sp>
        <p:nvSpPr>
          <p:cNvPr id="67" name="Google Shape;67;p41"/>
          <p:cNvSpPr/>
          <p:nvPr>
            <p:ph idx="3" type="pic"/>
          </p:nvPr>
        </p:nvSpPr>
        <p:spPr>
          <a:xfrm>
            <a:off x="3637653" y="3713275"/>
            <a:ext cx="2120872" cy="2107260"/>
          </a:xfrm>
          <a:prstGeom prst="rect">
            <a:avLst/>
          </a:prstGeom>
          <a:solidFill>
            <a:srgbClr val="ACC5CF"/>
          </a:solidFill>
          <a:ln>
            <a:noFill/>
          </a:ln>
        </p:spPr>
      </p:sp>
      <p:sp>
        <p:nvSpPr>
          <p:cNvPr id="68" name="Google Shape;68;p41"/>
          <p:cNvSpPr/>
          <p:nvPr>
            <p:ph idx="4" type="pic"/>
          </p:nvPr>
        </p:nvSpPr>
        <p:spPr>
          <a:xfrm>
            <a:off x="6434747" y="3699572"/>
            <a:ext cx="2120872" cy="2120963"/>
          </a:xfrm>
          <a:prstGeom prst="rect">
            <a:avLst/>
          </a:prstGeom>
          <a:solidFill>
            <a:srgbClr val="22333B"/>
          </a:solidFill>
          <a:ln>
            <a:noFill/>
          </a:ln>
        </p:spPr>
      </p:sp>
      <p:sp>
        <p:nvSpPr>
          <p:cNvPr id="69" name="Google Shape;69;p41"/>
          <p:cNvSpPr/>
          <p:nvPr>
            <p:ph idx="5" type="pic"/>
          </p:nvPr>
        </p:nvSpPr>
        <p:spPr>
          <a:xfrm>
            <a:off x="9229469" y="3699573"/>
            <a:ext cx="2120872" cy="2120962"/>
          </a:xfrm>
          <a:prstGeom prst="rect">
            <a:avLst/>
          </a:prstGeom>
          <a:solidFill>
            <a:srgbClr val="ACC5CF"/>
          </a:solidFill>
          <a:ln>
            <a:noFill/>
          </a:ln>
        </p:spPr>
      </p:sp>
      <p:sp>
        <p:nvSpPr>
          <p:cNvPr id="70" name="Google Shape;70;p41"/>
          <p:cNvSpPr txBox="1"/>
          <p:nvPr>
            <p:ph idx="6" type="body"/>
          </p:nvPr>
        </p:nvSpPr>
        <p:spPr>
          <a:xfrm>
            <a:off x="3804562" y="1524693"/>
            <a:ext cx="4581878" cy="676186"/>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000"/>
              </a:spcBef>
              <a:spcAft>
                <a:spcPts val="0"/>
              </a:spcAft>
              <a:buClr>
                <a:srgbClr val="F7E9D3"/>
              </a:buClr>
              <a:buSzPts val="1600"/>
              <a:buFont typeface="Libre Franklin"/>
              <a:buNone/>
              <a:defRPr sz="1600">
                <a:solidFill>
                  <a:srgbClr val="F7E9D3"/>
                </a:solidFill>
                <a:latin typeface="Libre Franklin"/>
                <a:ea typeface="Libre Franklin"/>
                <a:cs typeface="Libre Franklin"/>
                <a:sym typeface="Libre Frankli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1"/>
          <p:cNvSpPr txBox="1"/>
          <p:nvPr>
            <p:ph type="title"/>
          </p:nvPr>
        </p:nvSpPr>
        <p:spPr>
          <a:xfrm>
            <a:off x="5967497" y="646236"/>
            <a:ext cx="1755342" cy="59289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7E9D3"/>
              </a:buClr>
              <a:buSzPts val="4000"/>
              <a:buFont typeface="Rockwell"/>
              <a:buNone/>
              <a:defRPr b="1" sz="4000" cap="none">
                <a:solidFill>
                  <a:srgbClr val="F7E9D3"/>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hoto Collage">
  <p:cSld name="8 Photo Collage">
    <p:bg>
      <p:bgPr>
        <a:solidFill>
          <a:srgbClr val="F1D3A7"/>
        </a:solidFill>
      </p:bgPr>
    </p:bg>
    <p:spTree>
      <p:nvGrpSpPr>
        <p:cNvPr id="72" name="Shape 72"/>
        <p:cNvGrpSpPr/>
        <p:nvPr/>
      </p:nvGrpSpPr>
      <p:grpSpPr>
        <a:xfrm>
          <a:off x="0" y="0"/>
          <a:ext cx="0" cy="0"/>
          <a:chOff x="0" y="0"/>
          <a:chExt cx="0" cy="0"/>
        </a:xfrm>
      </p:grpSpPr>
      <p:sp>
        <p:nvSpPr>
          <p:cNvPr id="73" name="Google Shape;73;p42"/>
          <p:cNvSpPr txBox="1"/>
          <p:nvPr>
            <p:ph type="title"/>
          </p:nvPr>
        </p:nvSpPr>
        <p:spPr>
          <a:xfrm>
            <a:off x="0" y="0"/>
            <a:ext cx="11339241" cy="407035"/>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1D3A7"/>
              </a:buClr>
              <a:buSzPts val="900"/>
              <a:buFont typeface="Rockwell"/>
              <a:buNone/>
              <a:defRPr sz="900">
                <a:solidFill>
                  <a:srgbClr val="F1D3A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2"/>
          <p:cNvSpPr/>
          <p:nvPr/>
        </p:nvSpPr>
        <p:spPr>
          <a:xfrm>
            <a:off x="106303" y="122372"/>
            <a:ext cx="3419583" cy="3517831"/>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75" name="Google Shape;75;p42"/>
          <p:cNvSpPr/>
          <p:nvPr/>
        </p:nvSpPr>
        <p:spPr>
          <a:xfrm>
            <a:off x="106303" y="3741802"/>
            <a:ext cx="3419583" cy="2981853"/>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76" name="Google Shape;76;p42"/>
          <p:cNvSpPr/>
          <p:nvPr/>
        </p:nvSpPr>
        <p:spPr>
          <a:xfrm>
            <a:off x="3642691" y="122372"/>
            <a:ext cx="2956440" cy="2967629"/>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77" name="Google Shape;77;p42"/>
          <p:cNvSpPr/>
          <p:nvPr/>
        </p:nvSpPr>
        <p:spPr>
          <a:xfrm>
            <a:off x="6708952" y="122372"/>
            <a:ext cx="2673402" cy="4139631"/>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78" name="Google Shape;78;p42"/>
          <p:cNvSpPr/>
          <p:nvPr/>
        </p:nvSpPr>
        <p:spPr>
          <a:xfrm>
            <a:off x="3642690" y="3205824"/>
            <a:ext cx="2956440" cy="3517831"/>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79" name="Google Shape;79;p42"/>
          <p:cNvSpPr/>
          <p:nvPr/>
        </p:nvSpPr>
        <p:spPr>
          <a:xfrm>
            <a:off x="9492176" y="122372"/>
            <a:ext cx="2568606" cy="2860006"/>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80" name="Google Shape;80;p42"/>
          <p:cNvSpPr/>
          <p:nvPr/>
        </p:nvSpPr>
        <p:spPr>
          <a:xfrm>
            <a:off x="6708953" y="4372996"/>
            <a:ext cx="2673402" cy="2350659"/>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81" name="Google Shape;81;p42"/>
          <p:cNvSpPr/>
          <p:nvPr/>
        </p:nvSpPr>
        <p:spPr>
          <a:xfrm>
            <a:off x="9492174" y="3090002"/>
            <a:ext cx="2568608" cy="3633654"/>
          </a:xfrm>
          <a:prstGeom prst="rect">
            <a:avLst/>
          </a:prstGeom>
          <a:solidFill>
            <a:schemeClr val="lt1"/>
          </a:solidFill>
          <a:ln>
            <a:noFill/>
          </a:ln>
          <a:effectLst>
            <a:outerShdw blurRad="508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82" name="Google Shape;82;p42"/>
          <p:cNvSpPr/>
          <p:nvPr>
            <p:ph idx="2" type="pic"/>
          </p:nvPr>
        </p:nvSpPr>
        <p:spPr>
          <a:xfrm>
            <a:off x="349279" y="374309"/>
            <a:ext cx="2926597" cy="2524311"/>
          </a:xfrm>
          <a:prstGeom prst="rect">
            <a:avLst/>
          </a:prstGeom>
          <a:solidFill>
            <a:srgbClr val="ACC5CF"/>
          </a:solidFill>
          <a:ln>
            <a:noFill/>
          </a:ln>
        </p:spPr>
      </p:sp>
      <p:sp>
        <p:nvSpPr>
          <p:cNvPr id="83" name="Google Shape;83;p42"/>
          <p:cNvSpPr/>
          <p:nvPr>
            <p:ph idx="3" type="pic"/>
          </p:nvPr>
        </p:nvSpPr>
        <p:spPr>
          <a:xfrm>
            <a:off x="349189" y="3994520"/>
            <a:ext cx="2930525" cy="1987550"/>
          </a:xfrm>
          <a:prstGeom prst="rect">
            <a:avLst/>
          </a:prstGeom>
          <a:solidFill>
            <a:srgbClr val="22333B"/>
          </a:solidFill>
          <a:ln>
            <a:noFill/>
          </a:ln>
        </p:spPr>
      </p:sp>
      <p:sp>
        <p:nvSpPr>
          <p:cNvPr id="84" name="Google Shape;84;p42"/>
          <p:cNvSpPr/>
          <p:nvPr>
            <p:ph idx="4" type="pic"/>
          </p:nvPr>
        </p:nvSpPr>
        <p:spPr>
          <a:xfrm>
            <a:off x="9737360" y="374308"/>
            <a:ext cx="2078236" cy="1866486"/>
          </a:xfrm>
          <a:prstGeom prst="rect">
            <a:avLst/>
          </a:prstGeom>
          <a:solidFill>
            <a:srgbClr val="22333B"/>
          </a:solidFill>
          <a:ln>
            <a:noFill/>
          </a:ln>
        </p:spPr>
      </p:sp>
      <p:sp>
        <p:nvSpPr>
          <p:cNvPr id="85" name="Google Shape;85;p42"/>
          <p:cNvSpPr/>
          <p:nvPr>
            <p:ph idx="5" type="pic"/>
          </p:nvPr>
        </p:nvSpPr>
        <p:spPr>
          <a:xfrm>
            <a:off x="3887874" y="374309"/>
            <a:ext cx="2460900" cy="1974108"/>
          </a:xfrm>
          <a:prstGeom prst="rect">
            <a:avLst/>
          </a:prstGeom>
          <a:solidFill>
            <a:srgbClr val="22333B"/>
          </a:solidFill>
          <a:ln>
            <a:noFill/>
          </a:ln>
        </p:spPr>
      </p:sp>
      <p:sp>
        <p:nvSpPr>
          <p:cNvPr id="86" name="Google Shape;86;p42"/>
          <p:cNvSpPr/>
          <p:nvPr>
            <p:ph idx="6" type="pic"/>
          </p:nvPr>
        </p:nvSpPr>
        <p:spPr>
          <a:xfrm>
            <a:off x="6953053" y="4624367"/>
            <a:ext cx="2173480" cy="1357703"/>
          </a:xfrm>
          <a:prstGeom prst="rect">
            <a:avLst/>
          </a:prstGeom>
          <a:solidFill>
            <a:srgbClr val="22333B"/>
          </a:solidFill>
          <a:ln>
            <a:noFill/>
          </a:ln>
        </p:spPr>
      </p:sp>
      <p:sp>
        <p:nvSpPr>
          <p:cNvPr id="87" name="Google Shape;87;p42"/>
          <p:cNvSpPr/>
          <p:nvPr>
            <p:ph idx="7" type="pic"/>
          </p:nvPr>
        </p:nvSpPr>
        <p:spPr>
          <a:xfrm>
            <a:off x="3886791" y="3458132"/>
            <a:ext cx="2460899" cy="2523939"/>
          </a:xfrm>
          <a:prstGeom prst="rect">
            <a:avLst/>
          </a:prstGeom>
          <a:solidFill>
            <a:srgbClr val="ADC5D0"/>
          </a:solidFill>
          <a:ln>
            <a:noFill/>
          </a:ln>
        </p:spPr>
      </p:sp>
      <p:sp>
        <p:nvSpPr>
          <p:cNvPr id="88" name="Google Shape;88;p42"/>
          <p:cNvSpPr/>
          <p:nvPr>
            <p:ph idx="8" type="pic"/>
          </p:nvPr>
        </p:nvSpPr>
        <p:spPr>
          <a:xfrm>
            <a:off x="6953051" y="374309"/>
            <a:ext cx="2173481" cy="3131604"/>
          </a:xfrm>
          <a:prstGeom prst="rect">
            <a:avLst/>
          </a:prstGeom>
          <a:solidFill>
            <a:srgbClr val="ACC5CF"/>
          </a:solidFill>
          <a:ln>
            <a:noFill/>
          </a:ln>
        </p:spPr>
      </p:sp>
      <p:sp>
        <p:nvSpPr>
          <p:cNvPr id="89" name="Google Shape;89;p42"/>
          <p:cNvSpPr/>
          <p:nvPr>
            <p:ph idx="9" type="pic"/>
          </p:nvPr>
        </p:nvSpPr>
        <p:spPr>
          <a:xfrm>
            <a:off x="9737360" y="3342229"/>
            <a:ext cx="2078236" cy="2639842"/>
          </a:xfrm>
          <a:prstGeom prst="rect">
            <a:avLst/>
          </a:prstGeom>
          <a:solidFill>
            <a:srgbClr val="ADC5D0"/>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4"/>
          <p:cNvSpPr txBox="1"/>
          <p:nvPr>
            <p:ph type="title"/>
          </p:nvPr>
        </p:nvSpPr>
        <p:spPr>
          <a:xfrm>
            <a:off x="426378" y="365125"/>
            <a:ext cx="11339241" cy="930275"/>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1"/>
              </a:buClr>
              <a:buSzPts val="3200"/>
              <a:buFont typeface="Rockwell"/>
              <a:buNone/>
              <a:defRPr b="1" i="0" sz="3200" u="none" cap="none" strike="noStrike">
                <a:solidFill>
                  <a:schemeClr val="dk1"/>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4"/>
          <p:cNvSpPr txBox="1"/>
          <p:nvPr>
            <p:ph idx="1" type="body"/>
          </p:nvPr>
        </p:nvSpPr>
        <p:spPr>
          <a:xfrm>
            <a:off x="426379" y="1485900"/>
            <a:ext cx="11339242" cy="4691063"/>
          </a:xfrm>
          <a:prstGeom prst="rect">
            <a:avLst/>
          </a:prstGeom>
          <a:noFill/>
          <a:ln>
            <a:noFill/>
          </a:ln>
        </p:spPr>
        <p:txBody>
          <a:bodyPr anchorCtr="0" anchor="t" bIns="0" lIns="0" spcFirstLastPara="1" rIns="0" wrap="square" tIns="0">
            <a:noAutofit/>
          </a:bodyPr>
          <a:lstStyle>
            <a:lvl1pPr indent="-361950" lvl="0" marL="457200" marR="0" rtl="0" algn="l">
              <a:lnSpc>
                <a:spcPct val="90000"/>
              </a:lnSpc>
              <a:spcBef>
                <a:spcPts val="1000"/>
              </a:spcBef>
              <a:spcAft>
                <a:spcPts val="0"/>
              </a:spcAft>
              <a:buClr>
                <a:schemeClr val="dk1"/>
              </a:buClr>
              <a:buSzPts val="2100"/>
              <a:buFont typeface="Arial"/>
              <a:buChar char="•"/>
              <a:defRPr b="0" i="0" sz="2100" u="none" cap="none" strike="noStrike">
                <a:solidFill>
                  <a:schemeClr val="dk1"/>
                </a:solidFill>
                <a:latin typeface="Libre Franklin"/>
                <a:ea typeface="Libre Franklin"/>
                <a:cs typeface="Libre Franklin"/>
                <a:sym typeface="Libre Franklin"/>
              </a:defRPr>
            </a:lvl1pPr>
            <a:lvl2pPr indent="-361950" lvl="1" marL="9144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Libre Franklin"/>
                <a:ea typeface="Libre Franklin"/>
                <a:cs typeface="Libre Franklin"/>
                <a:sym typeface="Libre Franklin"/>
              </a:defRPr>
            </a:lvl2pPr>
            <a:lvl3pPr indent="-361950" lvl="2" marL="13716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Libre Franklin"/>
                <a:ea typeface="Libre Franklin"/>
                <a:cs typeface="Libre Franklin"/>
                <a:sym typeface="Libre Franklin"/>
              </a:defRPr>
            </a:lvl3pPr>
            <a:lvl4pPr indent="-361950" lvl="3" marL="18288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Libre Franklin"/>
                <a:ea typeface="Libre Franklin"/>
                <a:cs typeface="Libre Franklin"/>
                <a:sym typeface="Libre Franklin"/>
              </a:defRPr>
            </a:lvl4pPr>
            <a:lvl5pPr indent="-361950" lvl="4" marL="2286000" marR="0" rtl="0" algn="l">
              <a:lnSpc>
                <a:spcPct val="90000"/>
              </a:lnSpc>
              <a:spcBef>
                <a:spcPts val="500"/>
              </a:spcBef>
              <a:spcAft>
                <a:spcPts val="0"/>
              </a:spcAft>
              <a:buClr>
                <a:schemeClr val="dk1"/>
              </a:buClr>
              <a:buSzPts val="2100"/>
              <a:buFont typeface="Arial"/>
              <a:buChar char="•"/>
              <a:defRPr b="0" i="0" sz="21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2" name="Google Shape;12;p34"/>
          <p:cNvSpPr txBox="1"/>
          <p:nvPr>
            <p:ph idx="12" type="sldNum"/>
          </p:nvPr>
        </p:nvSpPr>
        <p:spPr>
          <a:xfrm>
            <a:off x="9300713"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1" sz="1200" u="none" cap="none" strike="noStrike">
                <a:solidFill>
                  <a:srgbClr val="888888"/>
                </a:solidFill>
                <a:latin typeface="Rockwell"/>
                <a:ea typeface="Rockwell"/>
                <a:cs typeface="Rockwell"/>
                <a:sym typeface="Rockwell"/>
              </a:defRPr>
            </a:lvl1pPr>
            <a:lvl2pPr indent="0" lvl="1" marL="0" marR="0" rtl="0" algn="r">
              <a:lnSpc>
                <a:spcPct val="100000"/>
              </a:lnSpc>
              <a:spcBef>
                <a:spcPts val="0"/>
              </a:spcBef>
              <a:spcAft>
                <a:spcPts val="0"/>
              </a:spcAft>
              <a:buClr>
                <a:srgbClr val="000000"/>
              </a:buClr>
              <a:buSzPts val="1200"/>
              <a:buFont typeface="Arial"/>
              <a:buNone/>
              <a:defRPr b="1" i="1" sz="1200" u="none" cap="none" strike="noStrike">
                <a:solidFill>
                  <a:srgbClr val="888888"/>
                </a:solidFill>
                <a:latin typeface="Rockwell"/>
                <a:ea typeface="Rockwell"/>
                <a:cs typeface="Rockwell"/>
                <a:sym typeface="Rockwell"/>
              </a:defRPr>
            </a:lvl2pPr>
            <a:lvl3pPr indent="0" lvl="2" marL="0" marR="0" rtl="0" algn="r">
              <a:lnSpc>
                <a:spcPct val="100000"/>
              </a:lnSpc>
              <a:spcBef>
                <a:spcPts val="0"/>
              </a:spcBef>
              <a:spcAft>
                <a:spcPts val="0"/>
              </a:spcAft>
              <a:buClr>
                <a:srgbClr val="000000"/>
              </a:buClr>
              <a:buSzPts val="1200"/>
              <a:buFont typeface="Arial"/>
              <a:buNone/>
              <a:defRPr b="1" i="1" sz="1200" u="none" cap="none" strike="noStrike">
                <a:solidFill>
                  <a:srgbClr val="888888"/>
                </a:solidFill>
                <a:latin typeface="Rockwell"/>
                <a:ea typeface="Rockwell"/>
                <a:cs typeface="Rockwell"/>
                <a:sym typeface="Rockwell"/>
              </a:defRPr>
            </a:lvl3pPr>
            <a:lvl4pPr indent="0" lvl="3" marL="0" marR="0" rtl="0" algn="r">
              <a:lnSpc>
                <a:spcPct val="100000"/>
              </a:lnSpc>
              <a:spcBef>
                <a:spcPts val="0"/>
              </a:spcBef>
              <a:spcAft>
                <a:spcPts val="0"/>
              </a:spcAft>
              <a:buClr>
                <a:srgbClr val="000000"/>
              </a:buClr>
              <a:buSzPts val="1200"/>
              <a:buFont typeface="Arial"/>
              <a:buNone/>
              <a:defRPr b="1" i="1" sz="1200" u="none" cap="none" strike="noStrike">
                <a:solidFill>
                  <a:srgbClr val="888888"/>
                </a:solidFill>
                <a:latin typeface="Rockwell"/>
                <a:ea typeface="Rockwell"/>
                <a:cs typeface="Rockwell"/>
                <a:sym typeface="Rockwell"/>
              </a:defRPr>
            </a:lvl4pPr>
            <a:lvl5pPr indent="0" lvl="4" marL="0" marR="0" rtl="0" algn="r">
              <a:lnSpc>
                <a:spcPct val="100000"/>
              </a:lnSpc>
              <a:spcBef>
                <a:spcPts val="0"/>
              </a:spcBef>
              <a:spcAft>
                <a:spcPts val="0"/>
              </a:spcAft>
              <a:buClr>
                <a:srgbClr val="000000"/>
              </a:buClr>
              <a:buSzPts val="1200"/>
              <a:buFont typeface="Arial"/>
              <a:buNone/>
              <a:defRPr b="1" i="1" sz="1200" u="none" cap="none" strike="noStrike">
                <a:solidFill>
                  <a:srgbClr val="888888"/>
                </a:solidFill>
                <a:latin typeface="Rockwell"/>
                <a:ea typeface="Rockwell"/>
                <a:cs typeface="Rockwell"/>
                <a:sym typeface="Rockwell"/>
              </a:defRPr>
            </a:lvl5pPr>
            <a:lvl6pPr indent="0" lvl="5" marL="0" marR="0" rtl="0" algn="r">
              <a:lnSpc>
                <a:spcPct val="100000"/>
              </a:lnSpc>
              <a:spcBef>
                <a:spcPts val="0"/>
              </a:spcBef>
              <a:spcAft>
                <a:spcPts val="0"/>
              </a:spcAft>
              <a:buClr>
                <a:srgbClr val="000000"/>
              </a:buClr>
              <a:buSzPts val="1200"/>
              <a:buFont typeface="Arial"/>
              <a:buNone/>
              <a:defRPr b="1" i="1" sz="1200" u="none" cap="none" strike="noStrike">
                <a:solidFill>
                  <a:srgbClr val="888888"/>
                </a:solidFill>
                <a:latin typeface="Rockwell"/>
                <a:ea typeface="Rockwell"/>
                <a:cs typeface="Rockwell"/>
                <a:sym typeface="Rockwell"/>
              </a:defRPr>
            </a:lvl6pPr>
            <a:lvl7pPr indent="0" lvl="6" marL="0" marR="0" rtl="0" algn="r">
              <a:lnSpc>
                <a:spcPct val="100000"/>
              </a:lnSpc>
              <a:spcBef>
                <a:spcPts val="0"/>
              </a:spcBef>
              <a:spcAft>
                <a:spcPts val="0"/>
              </a:spcAft>
              <a:buClr>
                <a:srgbClr val="000000"/>
              </a:buClr>
              <a:buSzPts val="1200"/>
              <a:buFont typeface="Arial"/>
              <a:buNone/>
              <a:defRPr b="1" i="1" sz="1200" u="none" cap="none" strike="noStrike">
                <a:solidFill>
                  <a:srgbClr val="888888"/>
                </a:solidFill>
                <a:latin typeface="Rockwell"/>
                <a:ea typeface="Rockwell"/>
                <a:cs typeface="Rockwell"/>
                <a:sym typeface="Rockwell"/>
              </a:defRPr>
            </a:lvl7pPr>
            <a:lvl8pPr indent="0" lvl="7" marL="0" marR="0" rtl="0" algn="r">
              <a:lnSpc>
                <a:spcPct val="100000"/>
              </a:lnSpc>
              <a:spcBef>
                <a:spcPts val="0"/>
              </a:spcBef>
              <a:spcAft>
                <a:spcPts val="0"/>
              </a:spcAft>
              <a:buClr>
                <a:srgbClr val="000000"/>
              </a:buClr>
              <a:buSzPts val="1200"/>
              <a:buFont typeface="Arial"/>
              <a:buNone/>
              <a:defRPr b="1" i="1" sz="1200" u="none" cap="none" strike="noStrike">
                <a:solidFill>
                  <a:srgbClr val="888888"/>
                </a:solidFill>
                <a:latin typeface="Rockwell"/>
                <a:ea typeface="Rockwell"/>
                <a:cs typeface="Rockwell"/>
                <a:sym typeface="Rockwell"/>
              </a:defRPr>
            </a:lvl8pPr>
            <a:lvl9pPr indent="0" lvl="8" marL="0" marR="0" rtl="0" algn="r">
              <a:lnSpc>
                <a:spcPct val="100000"/>
              </a:lnSpc>
              <a:spcBef>
                <a:spcPts val="0"/>
              </a:spcBef>
              <a:spcAft>
                <a:spcPts val="0"/>
              </a:spcAft>
              <a:buClr>
                <a:srgbClr val="000000"/>
              </a:buClr>
              <a:buSzPts val="1200"/>
              <a:buFont typeface="Arial"/>
              <a:buNone/>
              <a:defRPr b="1" i="1" sz="1200" u="none" cap="none" strike="noStrike">
                <a:solidFill>
                  <a:srgbClr val="888888"/>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hyperlink" Target="http://www.outdoorchannel.com/" TargetMode="External"/><Relationship Id="rId5" Type="http://schemas.openxmlformats.org/officeDocument/2006/relationships/image" Target="../media/image27.png"/><Relationship Id="rId6" Type="http://schemas.openxmlformats.org/officeDocument/2006/relationships/image" Target="../media/image24.png"/><Relationship Id="rId7" Type="http://schemas.openxmlformats.org/officeDocument/2006/relationships/image" Target="../media/image31.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youtube.com/watch?v=u2CbQ3W-f_A" TargetMode="Externa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4.png"/><Relationship Id="rId9"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4.png"/><Relationship Id="rId10" Type="http://schemas.openxmlformats.org/officeDocument/2006/relationships/image" Target="../media/image41.png"/><Relationship Id="rId9"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38.png"/><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47.png"/><Relationship Id="rId5"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image" Target="../media/image51.png"/><Relationship Id="rId5"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jp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jp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jpg"/><Relationship Id="rId4" Type="http://schemas.openxmlformats.org/officeDocument/2006/relationships/image" Target="../media/image55.png"/><Relationship Id="rId5"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jpg"/><Relationship Id="rId4" Type="http://schemas.openxmlformats.org/officeDocument/2006/relationships/image" Target="../media/image57.png"/><Relationship Id="rId5" Type="http://schemas.openxmlformats.org/officeDocument/2006/relationships/image" Target="../media/image60.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4.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14.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1"/>
          <p:cNvSpPr txBox="1"/>
          <p:nvPr/>
        </p:nvSpPr>
        <p:spPr>
          <a:xfrm>
            <a:off x="721361" y="2744405"/>
            <a:ext cx="10749280" cy="538609"/>
          </a:xfrm>
          <a:prstGeom prst="rect">
            <a:avLst/>
          </a:prstGeom>
          <a:noFill/>
          <a:ln>
            <a:noFill/>
          </a:ln>
        </p:spPr>
        <p:txBody>
          <a:bodyPr anchorCtr="0" anchor="t" bIns="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37453B"/>
                </a:solidFill>
                <a:latin typeface="Arial"/>
                <a:ea typeface="Arial"/>
                <a:cs typeface="Arial"/>
                <a:sym typeface="Arial"/>
              </a:rPr>
              <a:t>A New </a:t>
            </a:r>
            <a:r>
              <a:rPr b="0" i="0" lang="en-US" sz="3200" u="none" cap="none" strike="noStrike">
                <a:solidFill>
                  <a:srgbClr val="576D5D"/>
                </a:solidFill>
                <a:latin typeface="Arial"/>
                <a:ea typeface="Arial"/>
                <a:cs typeface="Arial"/>
                <a:sym typeface="Arial"/>
              </a:rPr>
              <a:t>Vacation</a:t>
            </a:r>
            <a:r>
              <a:rPr b="0" i="0" lang="en-US" sz="3200" u="none" cap="none" strike="noStrike">
                <a:solidFill>
                  <a:srgbClr val="37453B"/>
                </a:solidFill>
                <a:latin typeface="Arial"/>
                <a:ea typeface="Arial"/>
                <a:cs typeface="Arial"/>
                <a:sym typeface="Arial"/>
              </a:rPr>
              <a:t> For the New Normal</a:t>
            </a:r>
            <a:endParaRPr b="0" i="0" sz="1400" u="none" cap="none" strike="noStrike">
              <a:solidFill>
                <a:srgbClr val="000000"/>
              </a:solidFill>
              <a:latin typeface="Arial"/>
              <a:ea typeface="Arial"/>
              <a:cs typeface="Arial"/>
              <a:sym typeface="Arial"/>
            </a:endParaRPr>
          </a:p>
        </p:txBody>
      </p:sp>
      <p:pic>
        <p:nvPicPr>
          <p:cNvPr id="95" name="Google Shape;95;p1"/>
          <p:cNvPicPr preferRelativeResize="0"/>
          <p:nvPr/>
        </p:nvPicPr>
        <p:blipFill rotWithShape="1">
          <a:blip r:embed="rId4">
            <a:alphaModFix/>
          </a:blip>
          <a:srcRect b="0" l="0" r="0" t="0"/>
          <a:stretch/>
        </p:blipFill>
        <p:spPr>
          <a:xfrm>
            <a:off x="5038937" y="185551"/>
            <a:ext cx="2114126" cy="2557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7000"/>
          </a:blip>
          <a:stretch>
            <a:fillRect/>
          </a:stretch>
        </a:blipFill>
      </p:bgPr>
    </p:bg>
    <p:spTree>
      <p:nvGrpSpPr>
        <p:cNvPr id="191" name="Shape 191"/>
        <p:cNvGrpSpPr/>
        <p:nvPr/>
      </p:nvGrpSpPr>
      <p:grpSpPr>
        <a:xfrm>
          <a:off x="0" y="0"/>
          <a:ext cx="0" cy="0"/>
          <a:chOff x="0" y="0"/>
          <a:chExt cx="0" cy="0"/>
        </a:xfrm>
      </p:grpSpPr>
      <p:sp>
        <p:nvSpPr>
          <p:cNvPr id="192" name="Google Shape;192;p10"/>
          <p:cNvSpPr txBox="1"/>
          <p:nvPr/>
        </p:nvSpPr>
        <p:spPr>
          <a:xfrm>
            <a:off x="8957056" y="2103119"/>
            <a:ext cx="2712720" cy="1603113"/>
          </a:xfrm>
          <a:prstGeom prst="rect">
            <a:avLst/>
          </a:prstGeom>
          <a:solidFill>
            <a:srgbClr val="576D5D">
              <a:alpha val="20000"/>
            </a:srgbClr>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 name="Google Shape;193;p10"/>
          <p:cNvSpPr txBox="1"/>
          <p:nvPr/>
        </p:nvSpPr>
        <p:spPr>
          <a:xfrm>
            <a:off x="6141722" y="2103119"/>
            <a:ext cx="2712720" cy="1603113"/>
          </a:xfrm>
          <a:prstGeom prst="rect">
            <a:avLst/>
          </a:prstGeom>
          <a:solidFill>
            <a:srgbClr val="576D5D">
              <a:alpha val="20000"/>
            </a:srgbClr>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 name="Google Shape;194;p10"/>
          <p:cNvSpPr txBox="1"/>
          <p:nvPr/>
        </p:nvSpPr>
        <p:spPr>
          <a:xfrm>
            <a:off x="3335189" y="2103120"/>
            <a:ext cx="2712720" cy="1603113"/>
          </a:xfrm>
          <a:prstGeom prst="rect">
            <a:avLst/>
          </a:prstGeom>
          <a:solidFill>
            <a:srgbClr val="576D5D">
              <a:alpha val="20000"/>
            </a:srgbClr>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 name="Google Shape;195;p10"/>
          <p:cNvSpPr txBox="1"/>
          <p:nvPr/>
        </p:nvSpPr>
        <p:spPr>
          <a:xfrm>
            <a:off x="522224" y="2103120"/>
            <a:ext cx="2712720" cy="1603113"/>
          </a:xfrm>
          <a:prstGeom prst="rect">
            <a:avLst/>
          </a:prstGeom>
          <a:solidFill>
            <a:srgbClr val="576D5D">
              <a:alpha val="20000"/>
            </a:srgbClr>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 name="Google Shape;196;p10"/>
          <p:cNvSpPr txBox="1"/>
          <p:nvPr/>
        </p:nvSpPr>
        <p:spPr>
          <a:xfrm>
            <a:off x="589280" y="581060"/>
            <a:ext cx="11013440" cy="1446550"/>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576D5D"/>
                </a:solidFill>
                <a:latin typeface="Arial"/>
                <a:ea typeface="Arial"/>
                <a:cs typeface="Arial"/>
                <a:sym typeface="Arial"/>
              </a:rPr>
              <a:t>Lake Fork</a:t>
            </a:r>
            <a:endParaRPr b="0" i="0" sz="4800" u="none" cap="none" strike="noStrike">
              <a:solidFill>
                <a:srgbClr val="37453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Lake Fork is the #1 Bass Fishing Lake in Texas and Top 10 the USA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60+ Bass fishing Tournament a year!!</a:t>
            </a:r>
            <a:endParaRPr b="0" i="0" sz="1400" u="none" cap="none" strike="noStrike">
              <a:solidFill>
                <a:srgbClr val="000000"/>
              </a:solidFill>
              <a:latin typeface="Arial"/>
              <a:ea typeface="Arial"/>
              <a:cs typeface="Arial"/>
              <a:sym typeface="Arial"/>
            </a:endParaRPr>
          </a:p>
        </p:txBody>
      </p:sp>
      <p:sp>
        <p:nvSpPr>
          <p:cNvPr id="197" name="Google Shape;197;p10"/>
          <p:cNvSpPr txBox="1"/>
          <p:nvPr/>
        </p:nvSpPr>
        <p:spPr>
          <a:xfrm>
            <a:off x="522224" y="3059901"/>
            <a:ext cx="2712720" cy="646331"/>
          </a:xfrm>
          <a:prstGeom prst="rect">
            <a:avLst/>
          </a:prstGeom>
          <a:solidFill>
            <a:srgbClr val="576D5D"/>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Discovery Channel broadcast Fork Tournaments </a:t>
            </a:r>
            <a:endParaRPr b="0" i="0" sz="1400" u="none" cap="none" strike="noStrike">
              <a:solidFill>
                <a:srgbClr val="000000"/>
              </a:solidFill>
              <a:latin typeface="Arial"/>
              <a:ea typeface="Arial"/>
              <a:cs typeface="Arial"/>
              <a:sym typeface="Arial"/>
            </a:endParaRPr>
          </a:p>
        </p:txBody>
      </p:sp>
      <p:sp>
        <p:nvSpPr>
          <p:cNvPr id="198" name="Google Shape;198;p10"/>
          <p:cNvSpPr txBox="1"/>
          <p:nvPr/>
        </p:nvSpPr>
        <p:spPr>
          <a:xfrm>
            <a:off x="589280" y="3706232"/>
            <a:ext cx="2578608" cy="945900"/>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Professional angler's face-off in the high-stakes 2022 Bass Pro Tour, all striving to earn a spot in the Bass Pro Tour Championship on Lake Fork.</a:t>
            </a:r>
            <a:endParaRPr b="1" i="0" sz="1050" u="none" cap="none" strike="noStrike">
              <a:solidFill>
                <a:schemeClr val="dk1"/>
              </a:solidFill>
              <a:latin typeface="Arial"/>
              <a:ea typeface="Arial"/>
              <a:cs typeface="Arial"/>
              <a:sym typeface="Arial"/>
            </a:endParaRPr>
          </a:p>
        </p:txBody>
      </p:sp>
      <p:sp>
        <p:nvSpPr>
          <p:cNvPr id="199" name="Google Shape;199;p10"/>
          <p:cNvSpPr txBox="1"/>
          <p:nvPr/>
        </p:nvSpPr>
        <p:spPr>
          <a:xfrm>
            <a:off x="3402245" y="3706232"/>
            <a:ext cx="2578608" cy="1943802"/>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000"/>
              <a:buFont typeface="Arial"/>
              <a:buNone/>
            </a:pPr>
            <a:r>
              <a:rPr b="1" i="0" lang="en-US" sz="1000" u="none" cap="none" strike="noStrike">
                <a:solidFill>
                  <a:srgbClr val="666666"/>
                </a:solidFill>
                <a:latin typeface="Open Sans"/>
                <a:ea typeface="Open Sans"/>
                <a:cs typeface="Open Sans"/>
                <a:sym typeface="Open Sans"/>
              </a:rPr>
              <a:t>Major League Fishing is an enterprise developed through a joint effort between </a:t>
            </a:r>
            <a:r>
              <a:rPr b="1" i="0" lang="en-US" sz="1000" u="sng" cap="none" strike="noStrike">
                <a:solidFill>
                  <a:srgbClr val="D00000"/>
                </a:solidFill>
                <a:latin typeface="Open Sans"/>
                <a:ea typeface="Open Sans"/>
                <a:cs typeface="Open Sans"/>
                <a:sym typeface="Open Sans"/>
                <a:hlinkClick r:id="rId4">
                  <a:extLst>
                    <a:ext uri="{A12FA001-AC4F-418D-AE19-62706E023703}">
                      <ahyp:hlinkClr val="tx"/>
                    </a:ext>
                  </a:extLst>
                </a:hlinkClick>
              </a:rPr>
              <a:t>Outdoor Channel</a:t>
            </a:r>
            <a:r>
              <a:rPr b="1" i="0" lang="en-US" sz="1000" u="none" cap="none" strike="noStrike">
                <a:solidFill>
                  <a:srgbClr val="666666"/>
                </a:solidFill>
                <a:latin typeface="Open Sans"/>
                <a:ea typeface="Open Sans"/>
                <a:cs typeface="Open Sans"/>
                <a:sym typeface="Open Sans"/>
              </a:rPr>
              <a:t> and two dozen of the world’s best-known bass fishing anglers. Major League Fishing takes viewers inside the boats of the competitors as they battle each other during a six-day event set in various locations across the country.</a:t>
            </a:r>
            <a:endParaRPr b="1" i="0" sz="1000" u="none" cap="none" strike="noStrike">
              <a:solidFill>
                <a:srgbClr val="3A3838"/>
              </a:solidFill>
              <a:latin typeface="Arial"/>
              <a:ea typeface="Arial"/>
              <a:cs typeface="Arial"/>
              <a:sym typeface="Arial"/>
            </a:endParaRPr>
          </a:p>
        </p:txBody>
      </p:sp>
      <p:sp>
        <p:nvSpPr>
          <p:cNvPr id="200" name="Google Shape;200;p10"/>
          <p:cNvSpPr txBox="1"/>
          <p:nvPr/>
        </p:nvSpPr>
        <p:spPr>
          <a:xfrm>
            <a:off x="6144093" y="3706232"/>
            <a:ext cx="2712720" cy="1299138"/>
          </a:xfrm>
          <a:prstGeom prst="rect">
            <a:avLst/>
          </a:prstGeom>
          <a:noFill/>
          <a:ln>
            <a:noFill/>
          </a:ln>
        </p:spPr>
        <p:txBody>
          <a:bodyPr anchorCtr="0" anchor="t" bIns="45700" lIns="0" spcFirstLastPara="1" rIns="0" wrap="square" tIns="45700">
            <a:spAutoFit/>
          </a:bodyPr>
          <a:lstStyle/>
          <a:p>
            <a:pPr indent="0" lvl="0" marL="0" marR="0" rtl="0" algn="ctr">
              <a:lnSpc>
                <a:spcPct val="110000"/>
              </a:lnSpc>
              <a:spcBef>
                <a:spcPts val="0"/>
              </a:spcBef>
              <a:spcAft>
                <a:spcPts val="0"/>
              </a:spcAft>
              <a:buClr>
                <a:srgbClr val="000000"/>
              </a:buClr>
              <a:buSzPts val="1200"/>
              <a:buFont typeface="Arial"/>
              <a:buNone/>
            </a:pPr>
            <a:r>
              <a:rPr b="1" i="0" lang="en-US" sz="1200" u="none" cap="none" strike="noStrike">
                <a:solidFill>
                  <a:schemeClr val="dk1"/>
                </a:solidFill>
                <a:latin typeface="Verdana"/>
                <a:ea typeface="Verdana"/>
                <a:cs typeface="Verdana"/>
                <a:sym typeface="Verdana"/>
              </a:rPr>
              <a:t>Dylan Brill, Choctaw, OK, tops over 1000 anglers at 17th annual Berkley Big Bass on Fork with a 7.93 and takes home a new Skeeter ZX 200 - Yamaha 200 SHO $79,000.</a:t>
            </a:r>
            <a:endParaRPr b="0" i="0" sz="1200" u="none" cap="none" strike="noStrike">
              <a:solidFill>
                <a:schemeClr val="dk1"/>
              </a:solidFill>
              <a:latin typeface="Arial"/>
              <a:ea typeface="Arial"/>
              <a:cs typeface="Arial"/>
              <a:sym typeface="Arial"/>
            </a:endParaRPr>
          </a:p>
        </p:txBody>
      </p:sp>
      <p:sp>
        <p:nvSpPr>
          <p:cNvPr id="201" name="Google Shape;201;p10"/>
          <p:cNvSpPr txBox="1"/>
          <p:nvPr/>
        </p:nvSpPr>
        <p:spPr>
          <a:xfrm>
            <a:off x="9020053" y="3706232"/>
            <a:ext cx="2578608" cy="1934953"/>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500"/>
              <a:buFont typeface="Arial"/>
              <a:buNone/>
            </a:pPr>
            <a:r>
              <a:rPr b="1" i="0" lang="en-US" sz="1500" u="none" cap="none" strike="noStrike">
                <a:solidFill>
                  <a:srgbClr val="3A3838"/>
                </a:solidFill>
                <a:latin typeface="Arial"/>
                <a:ea typeface="Arial"/>
                <a:cs typeface="Arial"/>
                <a:sym typeface="Arial"/>
              </a:rPr>
              <a:t>2023 Legends of Lake Fork Big Bass Tournament Gives away 3 Xpress Boats and 100s of </a:t>
            </a:r>
            <a:endParaRPr b="0" i="0" sz="1400" u="none" cap="none" strike="noStrike">
              <a:solidFill>
                <a:srgbClr val="000000"/>
              </a:solidFill>
              <a:latin typeface="Arial"/>
              <a:ea typeface="Arial"/>
              <a:cs typeface="Arial"/>
              <a:sym typeface="Arial"/>
            </a:endParaRPr>
          </a:p>
          <a:p>
            <a:pPr indent="0" lvl="0" marL="0" marR="114300" rtl="0" algn="ctr">
              <a:lnSpc>
                <a:spcPct val="135000"/>
              </a:lnSpc>
              <a:spcBef>
                <a:spcPts val="0"/>
              </a:spcBef>
              <a:spcAft>
                <a:spcPts val="0"/>
              </a:spcAft>
              <a:buClr>
                <a:srgbClr val="000000"/>
              </a:buClr>
              <a:buSzPts val="1500"/>
              <a:buFont typeface="Arial"/>
              <a:buNone/>
            </a:pPr>
            <a:r>
              <a:rPr b="1" i="0" lang="en-US" sz="1500" u="none" cap="none" strike="noStrike">
                <a:solidFill>
                  <a:srgbClr val="3A3838"/>
                </a:solidFill>
                <a:latin typeface="Arial"/>
                <a:ea typeface="Arial"/>
                <a:cs typeface="Arial"/>
                <a:sym typeface="Arial"/>
              </a:rPr>
              <a:t>other prizes in the amount of over $210,000.</a:t>
            </a:r>
            <a:endParaRPr b="0" i="0" sz="1400" u="none" cap="none" strike="noStrike">
              <a:solidFill>
                <a:srgbClr val="000000"/>
              </a:solidFill>
              <a:latin typeface="Arial"/>
              <a:ea typeface="Arial"/>
              <a:cs typeface="Arial"/>
              <a:sym typeface="Arial"/>
            </a:endParaRPr>
          </a:p>
          <a:p>
            <a:pPr indent="0" lvl="0" marL="0" marR="114300" rtl="0" algn="ctr">
              <a:lnSpc>
                <a:spcPct val="135000"/>
              </a:lnSpc>
              <a:spcBef>
                <a:spcPts val="0"/>
              </a:spcBef>
              <a:spcAft>
                <a:spcPts val="0"/>
              </a:spcAft>
              <a:buClr>
                <a:srgbClr val="000000"/>
              </a:buClr>
              <a:buSzPts val="1500"/>
              <a:buFont typeface="Arial"/>
              <a:buNone/>
            </a:pPr>
            <a:r>
              <a:t/>
            </a:r>
            <a:endParaRPr b="0" i="0" sz="1500" u="none" cap="none" strike="noStrike">
              <a:solidFill>
                <a:srgbClr val="3A3838"/>
              </a:solidFill>
              <a:latin typeface="Arial"/>
              <a:ea typeface="Arial"/>
              <a:cs typeface="Arial"/>
              <a:sym typeface="Arial"/>
            </a:endParaRPr>
          </a:p>
        </p:txBody>
      </p:sp>
      <p:sp>
        <p:nvSpPr>
          <p:cNvPr id="202" name="Google Shape;202;p10"/>
          <p:cNvSpPr txBox="1"/>
          <p:nvPr/>
        </p:nvSpPr>
        <p:spPr>
          <a:xfrm>
            <a:off x="3335189" y="3059901"/>
            <a:ext cx="2712720" cy="646331"/>
          </a:xfrm>
          <a:prstGeom prst="rect">
            <a:avLst/>
          </a:prstGeom>
          <a:solidFill>
            <a:srgbClr val="576D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CBS Sports outdoor</a:t>
            </a:r>
            <a:endParaRPr b="0" i="0" sz="1400" u="none" cap="none" strike="noStrike">
              <a:solidFill>
                <a:srgbClr val="000000"/>
              </a:solidFill>
              <a:latin typeface="Arial"/>
              <a:ea typeface="Arial"/>
              <a:cs typeface="Arial"/>
              <a:sym typeface="Arial"/>
            </a:endParaRPr>
          </a:p>
        </p:txBody>
      </p:sp>
      <p:sp>
        <p:nvSpPr>
          <p:cNvPr id="203" name="Google Shape;203;p10"/>
          <p:cNvSpPr txBox="1"/>
          <p:nvPr/>
        </p:nvSpPr>
        <p:spPr>
          <a:xfrm>
            <a:off x="6144093" y="3059901"/>
            <a:ext cx="2712720" cy="646331"/>
          </a:xfrm>
          <a:prstGeom prst="rect">
            <a:avLst/>
          </a:prstGeom>
          <a:solidFill>
            <a:srgbClr val="576D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Bass Champs Texas </a:t>
            </a:r>
            <a:endParaRPr b="0" i="0" sz="1400" u="none" cap="none" strike="noStrike">
              <a:solidFill>
                <a:srgbClr val="000000"/>
              </a:solidFill>
              <a:latin typeface="Arial"/>
              <a:ea typeface="Arial"/>
              <a:cs typeface="Arial"/>
              <a:sym typeface="Arial"/>
            </a:endParaRPr>
          </a:p>
        </p:txBody>
      </p:sp>
      <p:sp>
        <p:nvSpPr>
          <p:cNvPr id="204" name="Google Shape;204;p10"/>
          <p:cNvSpPr txBox="1"/>
          <p:nvPr/>
        </p:nvSpPr>
        <p:spPr>
          <a:xfrm>
            <a:off x="8957056" y="3059901"/>
            <a:ext cx="2712720" cy="646331"/>
          </a:xfrm>
          <a:prstGeom prst="rect">
            <a:avLst/>
          </a:prstGeom>
          <a:solidFill>
            <a:srgbClr val="576D5D"/>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Legend of Lake Fork $210,000 Cash and prizes</a:t>
            </a:r>
            <a:endParaRPr b="0" i="0" sz="1400" u="none" cap="none" strike="noStrike">
              <a:solidFill>
                <a:srgbClr val="000000"/>
              </a:solidFill>
              <a:latin typeface="Arial"/>
              <a:ea typeface="Arial"/>
              <a:cs typeface="Arial"/>
              <a:sym typeface="Arial"/>
            </a:endParaRPr>
          </a:p>
        </p:txBody>
      </p:sp>
      <p:pic>
        <p:nvPicPr>
          <p:cNvPr id="205" name="Google Shape;205;p10"/>
          <p:cNvPicPr preferRelativeResize="0"/>
          <p:nvPr/>
        </p:nvPicPr>
        <p:blipFill rotWithShape="1">
          <a:blip r:embed="rId5">
            <a:alphaModFix/>
          </a:blip>
          <a:srcRect b="0" l="0" r="0" t="0"/>
          <a:stretch/>
        </p:blipFill>
        <p:spPr>
          <a:xfrm>
            <a:off x="1034016" y="2178083"/>
            <a:ext cx="1728154" cy="835073"/>
          </a:xfrm>
          <a:prstGeom prst="rect">
            <a:avLst/>
          </a:prstGeom>
          <a:noFill/>
          <a:ln>
            <a:noFill/>
          </a:ln>
        </p:spPr>
      </p:pic>
      <p:pic>
        <p:nvPicPr>
          <p:cNvPr id="206" name="Google Shape;206;p10"/>
          <p:cNvPicPr preferRelativeResize="0"/>
          <p:nvPr/>
        </p:nvPicPr>
        <p:blipFill rotWithShape="1">
          <a:blip r:embed="rId6">
            <a:alphaModFix/>
          </a:blip>
          <a:srcRect b="0" l="0" r="0" t="0"/>
          <a:stretch/>
        </p:blipFill>
        <p:spPr>
          <a:xfrm>
            <a:off x="3450083" y="2299211"/>
            <a:ext cx="2476500" cy="676275"/>
          </a:xfrm>
          <a:prstGeom prst="rect">
            <a:avLst/>
          </a:prstGeom>
          <a:noFill/>
          <a:ln>
            <a:noFill/>
          </a:ln>
        </p:spPr>
      </p:pic>
      <p:pic>
        <p:nvPicPr>
          <p:cNvPr id="207" name="Google Shape;207;p10"/>
          <p:cNvPicPr preferRelativeResize="0"/>
          <p:nvPr/>
        </p:nvPicPr>
        <p:blipFill rotWithShape="1">
          <a:blip r:embed="rId7">
            <a:alphaModFix/>
          </a:blip>
          <a:srcRect b="0" l="0" r="0" t="0"/>
          <a:stretch/>
        </p:blipFill>
        <p:spPr>
          <a:xfrm>
            <a:off x="6374907" y="2178083"/>
            <a:ext cx="2246349" cy="835073"/>
          </a:xfrm>
          <a:prstGeom prst="rect">
            <a:avLst/>
          </a:prstGeom>
          <a:noFill/>
          <a:ln>
            <a:noFill/>
          </a:ln>
        </p:spPr>
      </p:pic>
      <p:pic>
        <p:nvPicPr>
          <p:cNvPr id="208" name="Google Shape;208;p10"/>
          <p:cNvPicPr preferRelativeResize="0"/>
          <p:nvPr/>
        </p:nvPicPr>
        <p:blipFill rotWithShape="1">
          <a:blip r:embed="rId8">
            <a:alphaModFix/>
          </a:blip>
          <a:srcRect b="0" l="0" r="0" t="0"/>
          <a:stretch/>
        </p:blipFill>
        <p:spPr>
          <a:xfrm>
            <a:off x="9163157" y="2092463"/>
            <a:ext cx="2292400" cy="9206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Lake Fork investing in RV and boat storage can be a lucrative opportunity for investors. Lake Fork is a popular fishing and recreational area located in Texas, and as such, attracts a large number of tourists and visitors each year. This makes it an ideal location for RV and boat storage facilities.&#10;&#10;One of the key benefits of investing in RV and boat storage in Lake Fork is the potential for high occupancy rates. Many people who visit Lake Fork for fishing or other recreational activities often bring their own RV or boat, but may not have a place to store them. By providing storage facilities, investors can tap into this market and generate a steady stream of income.&#10;&#10;Another advantage of investing in RV and boat storage in Lake Fork is the relatively low maintenance costs associated with such facilities. Unlike other types of commercial properties, RV and boat storage facilities do not require extensive upkeep or frequent repairs. This can help investors to save on costs and maximize their returns.&#10;&#10;Moreover, the growing popularity of RV and boating lifestyles in recent years has led to increased demand for storage facilities. This trend is expected to continue in the coming years, making Lake Fork a promising market for investors in this sector.&#10;&#10;In conclusion, investing in RV and boat storage in Lake Fork can be a smart financial move for those looking to capitalize on the growing demand for recreational storage facilities. With its prime location and potential for high occupancy rates, Lake Fork presents an attractive opportunity for investors seeking to generate passive income and build long-term wealth." id="214" name="Google Shape;214;g244622cea2a_0_10" title="Tournament weigh in park">
            <a:hlinkClick r:id="rId3"/>
          </p:cNvPr>
          <p:cNvPicPr preferRelativeResize="0"/>
          <p:nvPr/>
        </p:nvPicPr>
        <p:blipFill rotWithShape="1">
          <a:blip r:embed="rId4">
            <a:alphaModFix/>
          </a:blip>
          <a:srcRect b="0" l="0" r="0" t="0"/>
          <a:stretch/>
        </p:blipFill>
        <p:spPr>
          <a:xfrm>
            <a:off x="135463" y="227275"/>
            <a:ext cx="11921066" cy="6705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7000"/>
          </a:blip>
          <a:stretch>
            <a:fillRect/>
          </a:stretch>
        </a:blipFill>
      </p:bgPr>
    </p:bg>
    <p:spTree>
      <p:nvGrpSpPr>
        <p:cNvPr id="218" name="Shape 218"/>
        <p:cNvGrpSpPr/>
        <p:nvPr/>
      </p:nvGrpSpPr>
      <p:grpSpPr>
        <a:xfrm>
          <a:off x="0" y="0"/>
          <a:ext cx="0" cy="0"/>
          <a:chOff x="0" y="0"/>
          <a:chExt cx="0" cy="0"/>
        </a:xfrm>
      </p:grpSpPr>
      <p:sp>
        <p:nvSpPr>
          <p:cNvPr id="219" name="Google Shape;219;p11"/>
          <p:cNvSpPr txBox="1"/>
          <p:nvPr/>
        </p:nvSpPr>
        <p:spPr>
          <a:xfrm>
            <a:off x="589280" y="810458"/>
            <a:ext cx="11013440" cy="646331"/>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76D5D"/>
                </a:solidFill>
                <a:latin typeface="Arial"/>
                <a:ea typeface="Arial"/>
                <a:cs typeface="Arial"/>
                <a:sym typeface="Arial"/>
              </a:rPr>
              <a:t>PARADISE PARTNERS</a:t>
            </a:r>
            <a:endParaRPr b="0" i="0" sz="3600" u="none" cap="none" strike="noStrike">
              <a:solidFill>
                <a:srgbClr val="37453B"/>
              </a:solidFill>
              <a:latin typeface="Arial"/>
              <a:ea typeface="Arial"/>
              <a:cs typeface="Arial"/>
              <a:sym typeface="Arial"/>
            </a:endParaRPr>
          </a:p>
        </p:txBody>
      </p:sp>
      <p:pic>
        <p:nvPicPr>
          <p:cNvPr id="220" name="Google Shape;220;p11"/>
          <p:cNvPicPr preferRelativeResize="0"/>
          <p:nvPr/>
        </p:nvPicPr>
        <p:blipFill rotWithShape="1">
          <a:blip r:embed="rId4">
            <a:alphaModFix/>
          </a:blip>
          <a:srcRect b="0" l="0" r="0" t="0"/>
          <a:stretch/>
        </p:blipFill>
        <p:spPr>
          <a:xfrm>
            <a:off x="5481967" y="1456789"/>
            <a:ext cx="1228066" cy="1485702"/>
          </a:xfrm>
          <a:prstGeom prst="rect">
            <a:avLst/>
          </a:prstGeom>
          <a:noFill/>
          <a:ln>
            <a:noFill/>
          </a:ln>
        </p:spPr>
      </p:pic>
      <p:pic>
        <p:nvPicPr>
          <p:cNvPr id="221" name="Google Shape;221;p11"/>
          <p:cNvPicPr preferRelativeResize="0"/>
          <p:nvPr/>
        </p:nvPicPr>
        <p:blipFill rotWithShape="1">
          <a:blip r:embed="rId5">
            <a:alphaModFix/>
          </a:blip>
          <a:srcRect b="0" l="0" r="0" t="0"/>
          <a:stretch/>
        </p:blipFill>
        <p:spPr>
          <a:xfrm>
            <a:off x="7760164" y="1456789"/>
            <a:ext cx="3011776" cy="1788436"/>
          </a:xfrm>
          <a:prstGeom prst="rect">
            <a:avLst/>
          </a:prstGeom>
          <a:noFill/>
          <a:ln>
            <a:noFill/>
          </a:ln>
        </p:spPr>
      </p:pic>
      <p:pic>
        <p:nvPicPr>
          <p:cNvPr id="222" name="Google Shape;222;p11"/>
          <p:cNvPicPr preferRelativeResize="0"/>
          <p:nvPr/>
        </p:nvPicPr>
        <p:blipFill rotWithShape="1">
          <a:blip r:embed="rId6">
            <a:alphaModFix/>
          </a:blip>
          <a:srcRect b="0" l="0" r="0" t="0"/>
          <a:stretch/>
        </p:blipFill>
        <p:spPr>
          <a:xfrm>
            <a:off x="948327" y="1727707"/>
            <a:ext cx="2867025" cy="1781175"/>
          </a:xfrm>
          <a:prstGeom prst="rect">
            <a:avLst/>
          </a:prstGeom>
          <a:noFill/>
          <a:ln>
            <a:noFill/>
          </a:ln>
        </p:spPr>
      </p:pic>
      <p:pic>
        <p:nvPicPr>
          <p:cNvPr id="223" name="Google Shape;223;p11"/>
          <p:cNvPicPr preferRelativeResize="0"/>
          <p:nvPr/>
        </p:nvPicPr>
        <p:blipFill rotWithShape="1">
          <a:blip r:embed="rId7">
            <a:alphaModFix/>
          </a:blip>
          <a:srcRect b="0" l="0" r="0" t="0"/>
          <a:stretch/>
        </p:blipFill>
        <p:spPr>
          <a:xfrm>
            <a:off x="7765329" y="3742440"/>
            <a:ext cx="3395418" cy="1658771"/>
          </a:xfrm>
          <a:prstGeom prst="rect">
            <a:avLst/>
          </a:prstGeom>
          <a:noFill/>
          <a:ln>
            <a:noFill/>
          </a:ln>
        </p:spPr>
      </p:pic>
      <p:pic>
        <p:nvPicPr>
          <p:cNvPr id="224" name="Google Shape;224;p11"/>
          <p:cNvPicPr preferRelativeResize="0"/>
          <p:nvPr/>
        </p:nvPicPr>
        <p:blipFill rotWithShape="1">
          <a:blip r:embed="rId8">
            <a:alphaModFix/>
          </a:blip>
          <a:srcRect b="0" l="0" r="0" t="0"/>
          <a:stretch/>
        </p:blipFill>
        <p:spPr>
          <a:xfrm>
            <a:off x="5314165" y="3700287"/>
            <a:ext cx="1714500" cy="1743075"/>
          </a:xfrm>
          <a:prstGeom prst="rect">
            <a:avLst/>
          </a:prstGeom>
          <a:noFill/>
          <a:ln>
            <a:noFill/>
          </a:ln>
        </p:spPr>
      </p:pic>
      <p:pic>
        <p:nvPicPr>
          <p:cNvPr id="225" name="Google Shape;225;p11"/>
          <p:cNvPicPr preferRelativeResize="0"/>
          <p:nvPr/>
        </p:nvPicPr>
        <p:blipFill rotWithShape="1">
          <a:blip r:embed="rId9">
            <a:alphaModFix/>
          </a:blip>
          <a:srcRect b="0" l="0" r="0" t="0"/>
          <a:stretch/>
        </p:blipFill>
        <p:spPr>
          <a:xfrm>
            <a:off x="589280" y="4090653"/>
            <a:ext cx="3796497" cy="11815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7000"/>
          </a:blip>
          <a:stretch>
            <a:fillRect/>
          </a:stretch>
        </a:blipFill>
      </p:bgPr>
    </p:bg>
    <p:spTree>
      <p:nvGrpSpPr>
        <p:cNvPr id="229" name="Shape 229"/>
        <p:cNvGrpSpPr/>
        <p:nvPr/>
      </p:nvGrpSpPr>
      <p:grpSpPr>
        <a:xfrm>
          <a:off x="0" y="0"/>
          <a:ext cx="0" cy="0"/>
          <a:chOff x="0" y="0"/>
          <a:chExt cx="0" cy="0"/>
        </a:xfrm>
      </p:grpSpPr>
      <p:sp>
        <p:nvSpPr>
          <p:cNvPr id="230" name="Google Shape;230;p12"/>
          <p:cNvSpPr txBox="1"/>
          <p:nvPr/>
        </p:nvSpPr>
        <p:spPr>
          <a:xfrm>
            <a:off x="589280" y="810458"/>
            <a:ext cx="11013440" cy="646331"/>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76D5D"/>
                </a:solidFill>
                <a:latin typeface="Arial"/>
                <a:ea typeface="Arial"/>
                <a:cs typeface="Arial"/>
                <a:sym typeface="Arial"/>
              </a:rPr>
              <a:t>PARADISE MARKETING PARTNERS</a:t>
            </a:r>
            <a:endParaRPr b="0" i="0" sz="3600" u="none" cap="none" strike="noStrike">
              <a:solidFill>
                <a:srgbClr val="37453B"/>
              </a:solidFill>
              <a:latin typeface="Arial"/>
              <a:ea typeface="Arial"/>
              <a:cs typeface="Arial"/>
              <a:sym typeface="Arial"/>
            </a:endParaRPr>
          </a:p>
        </p:txBody>
      </p:sp>
      <p:pic>
        <p:nvPicPr>
          <p:cNvPr id="231" name="Google Shape;231;p12"/>
          <p:cNvPicPr preferRelativeResize="0"/>
          <p:nvPr/>
        </p:nvPicPr>
        <p:blipFill rotWithShape="1">
          <a:blip r:embed="rId4">
            <a:alphaModFix/>
          </a:blip>
          <a:srcRect b="0" l="0" r="0" t="0"/>
          <a:stretch/>
        </p:blipFill>
        <p:spPr>
          <a:xfrm>
            <a:off x="5481967" y="1456789"/>
            <a:ext cx="1228066" cy="1485702"/>
          </a:xfrm>
          <a:prstGeom prst="rect">
            <a:avLst/>
          </a:prstGeom>
          <a:noFill/>
          <a:ln>
            <a:noFill/>
          </a:ln>
        </p:spPr>
      </p:pic>
      <p:pic>
        <p:nvPicPr>
          <p:cNvPr id="232" name="Google Shape;232;p12"/>
          <p:cNvPicPr preferRelativeResize="0"/>
          <p:nvPr/>
        </p:nvPicPr>
        <p:blipFill rotWithShape="1">
          <a:blip r:embed="rId5">
            <a:alphaModFix/>
          </a:blip>
          <a:srcRect b="0" l="0" r="0" t="0"/>
          <a:stretch/>
        </p:blipFill>
        <p:spPr>
          <a:xfrm>
            <a:off x="923920" y="1711813"/>
            <a:ext cx="3035337" cy="1320398"/>
          </a:xfrm>
          <a:prstGeom prst="rect">
            <a:avLst/>
          </a:prstGeom>
          <a:noFill/>
          <a:ln>
            <a:noFill/>
          </a:ln>
        </p:spPr>
      </p:pic>
      <p:pic>
        <p:nvPicPr>
          <p:cNvPr id="233" name="Google Shape;233;p12"/>
          <p:cNvPicPr preferRelativeResize="0"/>
          <p:nvPr/>
        </p:nvPicPr>
        <p:blipFill rotWithShape="1">
          <a:blip r:embed="rId6">
            <a:alphaModFix/>
          </a:blip>
          <a:srcRect b="0" l="0" r="0" t="0"/>
          <a:stretch/>
        </p:blipFill>
        <p:spPr>
          <a:xfrm>
            <a:off x="7720553" y="1711813"/>
            <a:ext cx="3148552" cy="1171684"/>
          </a:xfrm>
          <a:prstGeom prst="rect">
            <a:avLst/>
          </a:prstGeom>
          <a:noFill/>
          <a:ln>
            <a:noFill/>
          </a:ln>
        </p:spPr>
      </p:pic>
      <p:pic>
        <p:nvPicPr>
          <p:cNvPr id="234" name="Google Shape;234;p12"/>
          <p:cNvPicPr preferRelativeResize="0"/>
          <p:nvPr/>
        </p:nvPicPr>
        <p:blipFill rotWithShape="1">
          <a:blip r:embed="rId7">
            <a:alphaModFix/>
          </a:blip>
          <a:srcRect b="0" l="0" r="0" t="0"/>
          <a:stretch/>
        </p:blipFill>
        <p:spPr>
          <a:xfrm>
            <a:off x="8288791" y="3583526"/>
            <a:ext cx="2310755" cy="1778965"/>
          </a:xfrm>
          <a:prstGeom prst="rect">
            <a:avLst/>
          </a:prstGeom>
          <a:noFill/>
          <a:ln>
            <a:noFill/>
          </a:ln>
        </p:spPr>
      </p:pic>
      <p:pic>
        <p:nvPicPr>
          <p:cNvPr id="235" name="Google Shape;235;p12"/>
          <p:cNvPicPr preferRelativeResize="0"/>
          <p:nvPr/>
        </p:nvPicPr>
        <p:blipFill rotWithShape="1">
          <a:blip r:embed="rId8">
            <a:alphaModFix/>
          </a:blip>
          <a:srcRect b="0" l="0" r="0" t="0"/>
          <a:stretch/>
        </p:blipFill>
        <p:spPr>
          <a:xfrm>
            <a:off x="4744470" y="4563011"/>
            <a:ext cx="2457450" cy="838200"/>
          </a:xfrm>
          <a:prstGeom prst="rect">
            <a:avLst/>
          </a:prstGeom>
          <a:noFill/>
          <a:ln>
            <a:noFill/>
          </a:ln>
        </p:spPr>
      </p:pic>
      <p:pic>
        <p:nvPicPr>
          <p:cNvPr id="236" name="Google Shape;236;p12"/>
          <p:cNvPicPr preferRelativeResize="0"/>
          <p:nvPr/>
        </p:nvPicPr>
        <p:blipFill rotWithShape="1">
          <a:blip r:embed="rId9">
            <a:alphaModFix/>
          </a:blip>
          <a:srcRect b="0" l="0" r="0" t="0"/>
          <a:stretch/>
        </p:blipFill>
        <p:spPr>
          <a:xfrm>
            <a:off x="1098517" y="3700287"/>
            <a:ext cx="2377176" cy="1545445"/>
          </a:xfrm>
          <a:prstGeom prst="rect">
            <a:avLst/>
          </a:prstGeom>
          <a:noFill/>
          <a:ln>
            <a:noFill/>
          </a:ln>
        </p:spPr>
      </p:pic>
      <p:pic>
        <p:nvPicPr>
          <p:cNvPr id="237" name="Google Shape;237;p12"/>
          <p:cNvPicPr preferRelativeResize="0"/>
          <p:nvPr/>
        </p:nvPicPr>
        <p:blipFill rotWithShape="1">
          <a:blip r:embed="rId10">
            <a:alphaModFix/>
          </a:blip>
          <a:srcRect b="0" l="0" r="0" t="0"/>
          <a:stretch/>
        </p:blipFill>
        <p:spPr>
          <a:xfrm>
            <a:off x="4698237" y="3075420"/>
            <a:ext cx="2549917" cy="13499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13"/>
          <p:cNvSpPr/>
          <p:nvPr/>
        </p:nvSpPr>
        <p:spPr>
          <a:xfrm>
            <a:off x="7555945" y="2068921"/>
            <a:ext cx="4315681" cy="3693512"/>
          </a:xfrm>
          <a:prstGeom prst="roundRect">
            <a:avLst>
              <a:gd fmla="val 19722" name="adj"/>
            </a:avLst>
          </a:prstGeom>
          <a:solidFill>
            <a:srgbClr val="4F2828">
              <a:alpha val="9803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3" name="Google Shape;243;p13"/>
          <p:cNvSpPr/>
          <p:nvPr/>
        </p:nvSpPr>
        <p:spPr>
          <a:xfrm>
            <a:off x="4990079" y="541686"/>
            <a:ext cx="4315681" cy="3693512"/>
          </a:xfrm>
          <a:prstGeom prst="roundRect">
            <a:avLst>
              <a:gd fmla="val 19722" name="adj"/>
            </a:avLst>
          </a:prstGeom>
          <a:solidFill>
            <a:srgbClr val="37453B">
              <a:alpha val="9803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3944 State Highway 154, Yantis, TX for sale IMG_3440- Image 11 of 22" id="244" name="Google Shape;244;p13"/>
          <p:cNvPicPr preferRelativeResize="0"/>
          <p:nvPr/>
        </p:nvPicPr>
        <p:blipFill rotWithShape="1">
          <a:blip r:embed="rId4">
            <a:alphaModFix/>
          </a:blip>
          <a:srcRect b="0" l="0" r="0" t="0"/>
          <a:stretch/>
        </p:blipFill>
        <p:spPr>
          <a:xfrm>
            <a:off x="5110580" y="661855"/>
            <a:ext cx="6640500" cy="4980300"/>
          </a:xfrm>
          <a:prstGeom prst="roundRect">
            <a:avLst>
              <a:gd fmla="val 16667" name="adj"/>
            </a:avLst>
          </a:prstGeom>
          <a:noFill/>
          <a:ln>
            <a:noFill/>
          </a:ln>
        </p:spPr>
      </p:pic>
      <p:sp>
        <p:nvSpPr>
          <p:cNvPr id="245" name="Google Shape;245;p13"/>
          <p:cNvSpPr txBox="1"/>
          <p:nvPr/>
        </p:nvSpPr>
        <p:spPr>
          <a:xfrm>
            <a:off x="1100976" y="2736503"/>
            <a:ext cx="3488100" cy="138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Boat Storage 32 units 100% occupied with a waiting list</a:t>
            </a:r>
            <a:endParaRPr b="0" i="0" sz="1400" u="none" cap="none" strike="noStrike">
              <a:solidFill>
                <a:srgbClr val="000000"/>
              </a:solidFill>
              <a:latin typeface="Arial"/>
              <a:ea typeface="Arial"/>
              <a:cs typeface="Arial"/>
              <a:sym typeface="Arial"/>
            </a:endParaRPr>
          </a:p>
        </p:txBody>
      </p:sp>
      <p:sp>
        <p:nvSpPr>
          <p:cNvPr id="246" name="Google Shape;246;p13"/>
          <p:cNvSpPr/>
          <p:nvPr/>
        </p:nvSpPr>
        <p:spPr>
          <a:xfrm>
            <a:off x="440875" y="2068921"/>
            <a:ext cx="1601441" cy="1601153"/>
          </a:xfrm>
          <a:prstGeom prst="roundRect">
            <a:avLst>
              <a:gd fmla="val 19722" name="adj"/>
            </a:avLst>
          </a:prstGeom>
          <a:solidFill>
            <a:srgbClr val="37453B">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 name="Shape 250"/>
        <p:cNvGrpSpPr/>
        <p:nvPr/>
      </p:nvGrpSpPr>
      <p:grpSpPr>
        <a:xfrm>
          <a:off x="0" y="0"/>
          <a:ext cx="0" cy="0"/>
          <a:chOff x="0" y="0"/>
          <a:chExt cx="0" cy="0"/>
        </a:xfrm>
      </p:grpSpPr>
      <p:sp>
        <p:nvSpPr>
          <p:cNvPr id="251" name="Google Shape;251;p14"/>
          <p:cNvSpPr/>
          <p:nvPr/>
        </p:nvSpPr>
        <p:spPr>
          <a:xfrm>
            <a:off x="7555945" y="2068921"/>
            <a:ext cx="4315681" cy="3693512"/>
          </a:xfrm>
          <a:prstGeom prst="roundRect">
            <a:avLst>
              <a:gd fmla="val 19722" name="adj"/>
            </a:avLst>
          </a:prstGeom>
          <a:solidFill>
            <a:srgbClr val="4F2828">
              <a:alpha val="9803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2" name="Google Shape;252;p14"/>
          <p:cNvSpPr/>
          <p:nvPr/>
        </p:nvSpPr>
        <p:spPr>
          <a:xfrm>
            <a:off x="4990079" y="541686"/>
            <a:ext cx="4315681" cy="3693512"/>
          </a:xfrm>
          <a:prstGeom prst="roundRect">
            <a:avLst>
              <a:gd fmla="val 19722" name="adj"/>
            </a:avLst>
          </a:prstGeom>
          <a:solidFill>
            <a:srgbClr val="37453B">
              <a:alpha val="9803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53" name="Google Shape;253;p14"/>
          <p:cNvPicPr preferRelativeResize="0"/>
          <p:nvPr/>
        </p:nvPicPr>
        <p:blipFill rotWithShape="1">
          <a:blip r:embed="rId4">
            <a:alphaModFix/>
          </a:blip>
          <a:srcRect b="0" l="0" r="0" t="0"/>
          <a:stretch/>
        </p:blipFill>
        <p:spPr>
          <a:xfrm>
            <a:off x="5110580" y="661855"/>
            <a:ext cx="6640545" cy="4980409"/>
          </a:xfrm>
          <a:prstGeom prst="roundRect">
            <a:avLst>
              <a:gd fmla="val 16667" name="adj"/>
            </a:avLst>
          </a:prstGeom>
          <a:noFill/>
          <a:ln>
            <a:noFill/>
          </a:ln>
        </p:spPr>
      </p:pic>
      <p:sp>
        <p:nvSpPr>
          <p:cNvPr id="254" name="Google Shape;254;p14"/>
          <p:cNvSpPr txBox="1"/>
          <p:nvPr/>
        </p:nvSpPr>
        <p:spPr>
          <a:xfrm>
            <a:off x="1100976" y="2736503"/>
            <a:ext cx="34881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Car Wash to be Replaced with a Wide Entrance.</a:t>
            </a:r>
            <a:endParaRPr b="0" i="0" sz="1400" u="none" cap="none" strike="noStrike">
              <a:solidFill>
                <a:srgbClr val="000000"/>
              </a:solidFill>
              <a:latin typeface="Arial"/>
              <a:ea typeface="Arial"/>
              <a:cs typeface="Arial"/>
              <a:sym typeface="Arial"/>
            </a:endParaRPr>
          </a:p>
        </p:txBody>
      </p:sp>
      <p:sp>
        <p:nvSpPr>
          <p:cNvPr id="255" name="Google Shape;255;p14"/>
          <p:cNvSpPr/>
          <p:nvPr/>
        </p:nvSpPr>
        <p:spPr>
          <a:xfrm>
            <a:off x="440875" y="2068921"/>
            <a:ext cx="1601441" cy="1601153"/>
          </a:xfrm>
          <a:prstGeom prst="roundRect">
            <a:avLst>
              <a:gd fmla="val 19722" name="adj"/>
            </a:avLst>
          </a:prstGeom>
          <a:solidFill>
            <a:srgbClr val="37453B">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15"/>
          <p:cNvSpPr/>
          <p:nvPr/>
        </p:nvSpPr>
        <p:spPr>
          <a:xfrm>
            <a:off x="7555945" y="2068921"/>
            <a:ext cx="4315681" cy="3693512"/>
          </a:xfrm>
          <a:prstGeom prst="roundRect">
            <a:avLst>
              <a:gd fmla="val 19722" name="adj"/>
            </a:avLst>
          </a:prstGeom>
          <a:solidFill>
            <a:srgbClr val="4F2828">
              <a:alpha val="9803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1" name="Google Shape;261;p15"/>
          <p:cNvSpPr/>
          <p:nvPr/>
        </p:nvSpPr>
        <p:spPr>
          <a:xfrm>
            <a:off x="4990079" y="541686"/>
            <a:ext cx="4315681" cy="3693512"/>
          </a:xfrm>
          <a:prstGeom prst="roundRect">
            <a:avLst>
              <a:gd fmla="val 19722" name="adj"/>
            </a:avLst>
          </a:prstGeom>
          <a:solidFill>
            <a:srgbClr val="37453B">
              <a:alpha val="9803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62" name="Google Shape;262;p15"/>
          <p:cNvPicPr preferRelativeResize="0"/>
          <p:nvPr/>
        </p:nvPicPr>
        <p:blipFill rotWithShape="1">
          <a:blip r:embed="rId4">
            <a:alphaModFix/>
          </a:blip>
          <a:srcRect b="0" l="43" r="42" t="0"/>
          <a:stretch/>
        </p:blipFill>
        <p:spPr>
          <a:xfrm>
            <a:off x="5110580" y="661855"/>
            <a:ext cx="6640545" cy="4980409"/>
          </a:xfrm>
          <a:prstGeom prst="roundRect">
            <a:avLst>
              <a:gd fmla="val 16667" name="adj"/>
            </a:avLst>
          </a:prstGeom>
          <a:noFill/>
          <a:ln>
            <a:noFill/>
          </a:ln>
        </p:spPr>
      </p:pic>
      <p:sp>
        <p:nvSpPr>
          <p:cNvPr id="263" name="Google Shape;263;p15"/>
          <p:cNvSpPr/>
          <p:nvPr/>
        </p:nvSpPr>
        <p:spPr>
          <a:xfrm>
            <a:off x="440875" y="2068921"/>
            <a:ext cx="1601441" cy="1601153"/>
          </a:xfrm>
          <a:prstGeom prst="roundRect">
            <a:avLst>
              <a:gd fmla="val 19722" name="adj"/>
            </a:avLst>
          </a:prstGeom>
          <a:solidFill>
            <a:srgbClr val="37453B">
              <a:alpha val="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4" name="Google Shape;264;p15"/>
          <p:cNvSpPr txBox="1"/>
          <p:nvPr/>
        </p:nvSpPr>
        <p:spPr>
          <a:xfrm>
            <a:off x="1100976" y="2521059"/>
            <a:ext cx="3308400" cy="1816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16 acres of raw land to build 75-unit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RV Resort and Campground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pic>
        <p:nvPicPr>
          <p:cNvPr id="269" name="Google Shape;269;p16"/>
          <p:cNvPicPr preferRelativeResize="0"/>
          <p:nvPr/>
        </p:nvPicPr>
        <p:blipFill rotWithShape="1">
          <a:blip r:embed="rId3">
            <a:alphaModFix/>
          </a:blip>
          <a:srcRect b="0" l="0" r="0" t="0"/>
          <a:stretch/>
        </p:blipFill>
        <p:spPr>
          <a:xfrm>
            <a:off x="71020" y="62143"/>
            <a:ext cx="12015027" cy="6795855"/>
          </a:xfrm>
          <a:prstGeom prst="rect">
            <a:avLst/>
          </a:prstGeom>
          <a:noFill/>
          <a:ln>
            <a:noFill/>
          </a:ln>
        </p:spPr>
      </p:pic>
      <p:sp>
        <p:nvSpPr>
          <p:cNvPr id="270" name="Google Shape;270;p16"/>
          <p:cNvSpPr/>
          <p:nvPr/>
        </p:nvSpPr>
        <p:spPr>
          <a:xfrm rot="5400000">
            <a:off x="6080698" y="2879976"/>
            <a:ext cx="484500" cy="978300"/>
          </a:xfrm>
          <a:prstGeom prst="downArrow">
            <a:avLst>
              <a:gd fmla="val 50000" name="adj1"/>
              <a:gd fmla="val 50000" name="adj2"/>
            </a:avLst>
          </a:prstGeom>
          <a:solidFill>
            <a:schemeClr val="accent1"/>
          </a:solidFill>
          <a:ln cap="flat" cmpd="sng" w="12700">
            <a:solidFill>
              <a:srgbClr val="59202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71" name="Google Shape;271;p16"/>
          <p:cNvSpPr/>
          <p:nvPr/>
        </p:nvSpPr>
        <p:spPr>
          <a:xfrm rot="-5400000">
            <a:off x="5246912" y="3297076"/>
            <a:ext cx="484500" cy="978300"/>
          </a:xfrm>
          <a:prstGeom prst="downArrow">
            <a:avLst>
              <a:gd fmla="val 50000" name="adj1"/>
              <a:gd fmla="val 50000" name="adj2"/>
            </a:avLst>
          </a:prstGeom>
          <a:solidFill>
            <a:schemeClr val="accent1"/>
          </a:solidFill>
          <a:ln cap="flat" cmpd="sng" w="12700">
            <a:solidFill>
              <a:srgbClr val="59202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72" name="Google Shape;272;p16"/>
          <p:cNvSpPr txBox="1"/>
          <p:nvPr/>
        </p:nvSpPr>
        <p:spPr>
          <a:xfrm>
            <a:off x="5833800" y="2308533"/>
            <a:ext cx="2171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Our Property </a:t>
            </a:r>
            <a:endParaRPr b="0" i="0" sz="1400" u="none" cap="none" strike="noStrike">
              <a:solidFill>
                <a:srgbClr val="000000"/>
              </a:solidFill>
              <a:latin typeface="Arial"/>
              <a:ea typeface="Arial"/>
              <a:cs typeface="Arial"/>
              <a:sym typeface="Arial"/>
            </a:endParaRPr>
          </a:p>
        </p:txBody>
      </p:sp>
      <p:sp>
        <p:nvSpPr>
          <p:cNvPr id="273" name="Google Shape;273;p16"/>
          <p:cNvSpPr txBox="1"/>
          <p:nvPr/>
        </p:nvSpPr>
        <p:spPr>
          <a:xfrm>
            <a:off x="4855510" y="3961026"/>
            <a:ext cx="186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New State Park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24437409ad6_0_0"/>
          <p:cNvSpPr/>
          <p:nvPr>
            <p:ph idx="2" type="pic"/>
          </p:nvPr>
        </p:nvSpPr>
        <p:spPr>
          <a:xfrm>
            <a:off x="0" y="0"/>
            <a:ext cx="12192000" cy="6858000"/>
          </a:xfrm>
          <a:prstGeom prst="rect">
            <a:avLst/>
          </a:prstGeom>
          <a:solidFill>
            <a:srgbClr val="C99D7F"/>
          </a:solidFill>
          <a:ln>
            <a:noFill/>
          </a:ln>
        </p:spPr>
      </p:sp>
      <p:sp>
        <p:nvSpPr>
          <p:cNvPr id="280" name="Google Shape;280;g24437409ad6_0_0"/>
          <p:cNvSpPr txBox="1"/>
          <p:nvPr>
            <p:ph idx="1" type="body"/>
          </p:nvPr>
        </p:nvSpPr>
        <p:spPr>
          <a:xfrm>
            <a:off x="4305069" y="3077822"/>
            <a:ext cx="1038900" cy="3690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2400"/>
              <a:buNone/>
            </a:pPr>
            <a:r>
              <a:t/>
            </a:r>
            <a:endParaRPr/>
          </a:p>
        </p:txBody>
      </p:sp>
      <p:sp>
        <p:nvSpPr>
          <p:cNvPr id="281" name="Google Shape;281;g24437409ad6_0_0"/>
          <p:cNvSpPr txBox="1"/>
          <p:nvPr>
            <p:ph type="title"/>
          </p:nvPr>
        </p:nvSpPr>
        <p:spPr>
          <a:xfrm>
            <a:off x="5502299" y="2966697"/>
            <a:ext cx="2722500" cy="59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4000"/>
              <a:buNone/>
            </a:pPr>
            <a:r>
              <a:t/>
            </a:r>
            <a:endParaRPr/>
          </a:p>
        </p:txBody>
      </p:sp>
      <p:pic>
        <p:nvPicPr>
          <p:cNvPr id="282" name="Google Shape;282;g24437409ad6_0_0"/>
          <p:cNvPicPr preferRelativeResize="0"/>
          <p:nvPr/>
        </p:nvPicPr>
        <p:blipFill rotWithShape="1">
          <a:blip r:embed="rId3">
            <a:alphaModFix/>
          </a:blip>
          <a:srcRect b="0" l="0" r="0" t="0"/>
          <a:stretch/>
        </p:blipFill>
        <p:spPr>
          <a:xfrm rot="-5400000">
            <a:off x="2658438" y="-2658439"/>
            <a:ext cx="6896526" cy="122134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g244622cea2a_0_0"/>
          <p:cNvPicPr preferRelativeResize="0"/>
          <p:nvPr/>
        </p:nvPicPr>
        <p:blipFill rotWithShape="1">
          <a:blip r:embed="rId3">
            <a:alphaModFix/>
          </a:blip>
          <a:srcRect b="0" l="0" r="0" t="0"/>
          <a:stretch/>
        </p:blipFill>
        <p:spPr>
          <a:xfrm rot="-5400000">
            <a:off x="2658437" y="-2658436"/>
            <a:ext cx="6857999" cy="12174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65000"/>
          </a:blip>
          <a:stretch>
            <a:fillRect/>
          </a:stretch>
        </a:blipFill>
      </p:bgPr>
    </p:bg>
    <p:spTree>
      <p:nvGrpSpPr>
        <p:cNvPr id="99" name="Shape 99"/>
        <p:cNvGrpSpPr/>
        <p:nvPr/>
      </p:nvGrpSpPr>
      <p:grpSpPr>
        <a:xfrm>
          <a:off x="0" y="0"/>
          <a:ext cx="0" cy="0"/>
          <a:chOff x="0" y="0"/>
          <a:chExt cx="0" cy="0"/>
        </a:xfrm>
      </p:grpSpPr>
      <p:sp>
        <p:nvSpPr>
          <p:cNvPr id="100" name="Google Shape;100;p2"/>
          <p:cNvSpPr txBox="1"/>
          <p:nvPr/>
        </p:nvSpPr>
        <p:spPr>
          <a:xfrm>
            <a:off x="337128" y="859087"/>
            <a:ext cx="11517745" cy="4907477"/>
          </a:xfrm>
          <a:prstGeom prst="rect">
            <a:avLst/>
          </a:prstGeom>
          <a:noFill/>
          <a:ln>
            <a:noFill/>
          </a:ln>
        </p:spPr>
        <p:txBody>
          <a:bodyPr anchorCtr="0" anchor="t" bIns="0" lIns="91425" spcFirstLastPara="1" rIns="91425" wrap="square" tIns="45700">
            <a:spAutoFit/>
          </a:bodyPr>
          <a:lstStyle/>
          <a:p>
            <a:pPr indent="0" lvl="0" marL="0" marR="0" rtl="0" algn="just">
              <a:lnSpc>
                <a:spcPct val="116666"/>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This presentation has been prepared by Paradise Park Venture LLS (the “Company”) and is general background information about the Company’s activities at the date of this presentation. The information in this presentation is provided in summary form only and does not purport to be complete. This presentation does not contain all the information that is or may be material to investors or potential investors and should not be considered as advice or a recommendation to investors or potential investors in respect of the holding, purchasing or selling of securities or other financial instruments and does not take into account  any investor’s  particular objectives, financial situation or needs. The contents of this presentation should not be considered to be legal, tax, investment or other advice, and any investor or prospective investor considering the purchase or disposal of any securities of the Company should consult with its own counsel and advisers as to all legal, tax, regulatory, financial and related matters concerning an investment in or a disposal of such securities and as to their suitability for such investor or prospective investor.  This presentation and its contents are confidential and proprietary to the Company, and no part of it or its subject matter may be reproduced, redistributed, passed on, or the contents otherwise divulged, directly or indirectly, to any other person (excluding the relevant person’s professional advisers) or published in whole or in part for any purpose without the prior written consent of the Company. If this presentation has been received in error, it must be returned immediately to the Company. </a:t>
            </a:r>
            <a:endParaRPr b="0" i="0" sz="1000" u="none" cap="none" strike="noStrike">
              <a:solidFill>
                <a:srgbClr val="000000"/>
              </a:solidFill>
              <a:latin typeface="Arial"/>
              <a:ea typeface="Arial"/>
              <a:cs typeface="Arial"/>
              <a:sym typeface="Arial"/>
            </a:endParaRPr>
          </a:p>
          <a:p>
            <a:pPr indent="0" lvl="0" marL="0" marR="0" rtl="0" algn="just">
              <a:lnSpc>
                <a:spcPct val="116666"/>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This presentation contains forward‐looking statements. These statements may include the words “believe”, “expect”, “anticipate”, “intend”, “plan”, “estimate”, “project”, “will”, “may”, “targeting” and similar expressions as well as statements other than statements of historical facts including, without limitation, those regarding the financial position, business strategy, plans, targets and objectives of the management of the Company for future operations (including development plans and objectives). </a:t>
            </a:r>
            <a:endParaRPr b="0" i="0" sz="1000" u="none" cap="none" strike="noStrike">
              <a:solidFill>
                <a:srgbClr val="000000"/>
              </a:solidFill>
              <a:latin typeface="Arial"/>
              <a:ea typeface="Arial"/>
              <a:cs typeface="Arial"/>
              <a:sym typeface="Arial"/>
            </a:endParaRPr>
          </a:p>
          <a:p>
            <a:pPr indent="0" lvl="0" marL="0" marR="0" rtl="0" algn="just">
              <a:lnSpc>
                <a:spcPct val="116666"/>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Such forward‐looking statements involve known and unknown risks, uncertainties and other important factors which may affect the Company's ability to implement and achieve the economic and monetary policies, budgetary plans, fiscal guidelines and other development benchmarks set out in such forward‐looking statements and which may cause actual results, performance or achievements to be materially different from future results, performance or achievements expressed or implied by such forward‐looking statements. Such forward‐looking statements are based on numerous assumptions regarding the Company’s present and future policies and plans and the environment in which the Company will operate in the future. Nothing in the foregoing is intended to or shall exclude any liability for, or remedy in respect of, fraudulent misrepresentation. The information in this presentation has not been independently verified. No representation or warranty, express or implied, is made as to the fairness, accuracy or completeness of the presentation and the information contained herein and no reliance should be placed on it. Information in this presentation (including market data and statistical information) has been obtained from various sources (including third party sources) and the Company does not guarantee the accuracy or completeness of such information. All projections, valuations and statistical analyses are provided for information purposes only. They may be based on subjective assessments and assumptions and may use one among alternative methodologies that produce different results and to the extent they are based on historical information, any they should not be relied upon as an accurate prediction of future performance. Any financial data in this presentation are solely for your information, as background to the Company and may not be relied upon for the purpose of entering into any transaction whatsoever. The financial information set out in this presentation is based on certain important assumptions and adjustments and does not purport to represent what our results of operations are on an audited basis or actually will be in any future periods. Furthermore, no representation is made as to the reasonableness of the assumptions made in this presentation or the accuracy or completeness of any modelling, scenario analysis or back‐testing. The information in this presentation is not intended to predict actual results and no assurances are given with respect thereto. None of the Company, its advisers, connected persons or any other person accepts any liability whatsoever for any loss howsoever arising, directly or indirectly, from this presentation or its contents. All information, opinions and estimates contained herein are given as of the date hereof and are subject to change without notice. </a:t>
            </a:r>
            <a:endParaRPr b="0" i="0" sz="1000" u="none" cap="none" strike="noStrike">
              <a:solidFill>
                <a:srgbClr val="000000"/>
              </a:solidFill>
              <a:latin typeface="Arial"/>
              <a:ea typeface="Arial"/>
              <a:cs typeface="Arial"/>
              <a:sym typeface="Arial"/>
            </a:endParaRPr>
          </a:p>
        </p:txBody>
      </p:sp>
      <p:sp>
        <p:nvSpPr>
          <p:cNvPr id="101" name="Google Shape;101;p2"/>
          <p:cNvSpPr txBox="1"/>
          <p:nvPr/>
        </p:nvSpPr>
        <p:spPr>
          <a:xfrm>
            <a:off x="2586182" y="102899"/>
            <a:ext cx="7019636" cy="830997"/>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37453B"/>
                </a:solidFill>
                <a:latin typeface="Arial"/>
                <a:ea typeface="Arial"/>
                <a:cs typeface="Arial"/>
                <a:sym typeface="Arial"/>
              </a:rPr>
              <a:t>Disclaimer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g244622cea2a_0_5"/>
          <p:cNvPicPr preferRelativeResize="0"/>
          <p:nvPr/>
        </p:nvPicPr>
        <p:blipFill rotWithShape="1">
          <a:blip r:embed="rId3">
            <a:alphaModFix/>
          </a:blip>
          <a:srcRect b="0" l="0" r="0" t="0"/>
          <a:stretch/>
        </p:blipFill>
        <p:spPr>
          <a:xfrm rot="-5400000">
            <a:off x="2682526" y="-2663250"/>
            <a:ext cx="6819475" cy="121459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298" name="Shape 298"/>
        <p:cNvGrpSpPr/>
        <p:nvPr/>
      </p:nvGrpSpPr>
      <p:grpSpPr>
        <a:xfrm>
          <a:off x="0" y="0"/>
          <a:ext cx="0" cy="0"/>
          <a:chOff x="0" y="0"/>
          <a:chExt cx="0" cy="0"/>
        </a:xfrm>
      </p:grpSpPr>
      <p:sp>
        <p:nvSpPr>
          <p:cNvPr id="299" name="Google Shape;299;p19"/>
          <p:cNvSpPr txBox="1"/>
          <p:nvPr/>
        </p:nvSpPr>
        <p:spPr>
          <a:xfrm>
            <a:off x="3108960" y="207126"/>
            <a:ext cx="5974200" cy="1015800"/>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76D5D"/>
                </a:solidFill>
                <a:latin typeface="Arial"/>
                <a:ea typeface="Arial"/>
                <a:cs typeface="Arial"/>
                <a:sym typeface="Arial"/>
              </a:rPr>
              <a:t>THE DETAILS</a:t>
            </a:r>
            <a:br>
              <a:rPr b="0" i="0" lang="en-US" sz="2800" u="none" cap="none" strike="noStrike">
                <a:solidFill>
                  <a:srgbClr val="27312A"/>
                </a:solidFill>
                <a:latin typeface="Arial"/>
                <a:ea typeface="Arial"/>
                <a:cs typeface="Arial"/>
                <a:sym typeface="Arial"/>
              </a:rPr>
            </a:br>
            <a:r>
              <a:rPr b="0" i="0" lang="en-US" sz="2000" u="none" cap="none" strike="noStrike">
                <a:solidFill>
                  <a:srgbClr val="27312A"/>
                </a:solidFill>
                <a:latin typeface="Arial"/>
                <a:ea typeface="Arial"/>
                <a:cs typeface="Arial"/>
                <a:sym typeface="Arial"/>
              </a:rPr>
              <a:t>Income at </a:t>
            </a:r>
            <a:r>
              <a:rPr b="0" i="0" lang="en-US" sz="2400" u="none" cap="none" strike="noStrike">
                <a:solidFill>
                  <a:srgbClr val="37453B"/>
                </a:solidFill>
                <a:latin typeface="Arial"/>
                <a:ea typeface="Arial"/>
                <a:cs typeface="Arial"/>
                <a:sym typeface="Arial"/>
              </a:rPr>
              <a:t>85% </a:t>
            </a:r>
            <a:r>
              <a:rPr b="0" i="0" lang="en-US" sz="2000" u="none" cap="none" strike="noStrike">
                <a:solidFill>
                  <a:srgbClr val="27312A"/>
                </a:solidFill>
                <a:latin typeface="Arial"/>
                <a:ea typeface="Arial"/>
                <a:cs typeface="Arial"/>
                <a:sym typeface="Arial"/>
              </a:rPr>
              <a:t>occupancy</a:t>
            </a:r>
            <a:endParaRPr b="0" i="0" sz="1400" u="none" cap="none" strike="noStrike">
              <a:solidFill>
                <a:srgbClr val="000000"/>
              </a:solidFill>
              <a:latin typeface="Arial"/>
              <a:ea typeface="Arial"/>
              <a:cs typeface="Arial"/>
              <a:sym typeface="Arial"/>
            </a:endParaRPr>
          </a:p>
        </p:txBody>
      </p:sp>
      <p:graphicFrame>
        <p:nvGraphicFramePr>
          <p:cNvPr id="300" name="Google Shape;300;p19"/>
          <p:cNvGraphicFramePr/>
          <p:nvPr/>
        </p:nvGraphicFramePr>
        <p:xfrm>
          <a:off x="76200" y="1222788"/>
          <a:ext cx="3000000" cy="3000000"/>
        </p:xfrm>
        <a:graphic>
          <a:graphicData uri="http://schemas.openxmlformats.org/drawingml/2006/table">
            <a:tbl>
              <a:tblPr>
                <a:noFill/>
                <a:tableStyleId>{DB9768F1-BD63-4117-9289-1EDA85A7ED82}</a:tableStyleId>
              </a:tblPr>
              <a:tblGrid>
                <a:gridCol w="2193300"/>
                <a:gridCol w="1091950"/>
                <a:gridCol w="1242550"/>
                <a:gridCol w="1299025"/>
                <a:gridCol w="1892075"/>
                <a:gridCol w="2127400"/>
                <a:gridCol w="2193300"/>
              </a:tblGrid>
              <a:tr h="730075">
                <a:tc>
                  <a:txBody>
                    <a:bodyPr/>
                    <a:lstStyle/>
                    <a:p>
                      <a:pPr indent="0" lvl="0" marL="0" marR="0" rtl="0" algn="r">
                        <a:lnSpc>
                          <a:spcPct val="115000"/>
                        </a:lnSpc>
                        <a:spcBef>
                          <a:spcPts val="0"/>
                        </a:spcBef>
                        <a:spcAft>
                          <a:spcPts val="0"/>
                        </a:spcAft>
                        <a:buClr>
                          <a:srgbClr val="000000"/>
                        </a:buClr>
                        <a:buSzPts val="1500"/>
                        <a:buFont typeface="Arial"/>
                        <a:buNone/>
                      </a:pPr>
                      <a:r>
                        <a:rPr b="1" lang="en-US" sz="1500" u="none" cap="none" strike="noStrike"/>
                        <a:t>Unit Mix</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Nightly Rate</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Monthly Income </a:t>
                      </a:r>
                      <a:endParaRPr b="1" sz="1500" u="none" cap="none" strike="noStrike"/>
                    </a:p>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Per unit</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Number of Units</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Occupancy Percentage</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Monthly Income</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458225">
                <a:tc>
                  <a:txBody>
                    <a:bodyPr/>
                    <a:lstStyle/>
                    <a:p>
                      <a:pPr indent="0" lvl="0" marL="0" marR="0" rtl="0" algn="r">
                        <a:lnSpc>
                          <a:spcPct val="115000"/>
                        </a:lnSpc>
                        <a:spcBef>
                          <a:spcPts val="0"/>
                        </a:spcBef>
                        <a:spcAft>
                          <a:spcPts val="0"/>
                        </a:spcAft>
                        <a:buClr>
                          <a:srgbClr val="000000"/>
                        </a:buClr>
                        <a:buSzPts val="1500"/>
                        <a:buFont typeface="Arial"/>
                        <a:buNone/>
                      </a:pPr>
                      <a:r>
                        <a:rPr b="1" lang="en-US" sz="1500" u="none" cap="none" strike="noStrike"/>
                        <a:t>Back in</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55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$1,650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39</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85%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$54,698</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58225">
                <a:tc>
                  <a:txBody>
                    <a:bodyPr/>
                    <a:lstStyle/>
                    <a:p>
                      <a:pPr indent="0" lvl="0" marL="0" marR="0" rtl="0" algn="r">
                        <a:lnSpc>
                          <a:spcPct val="115000"/>
                        </a:lnSpc>
                        <a:spcBef>
                          <a:spcPts val="0"/>
                        </a:spcBef>
                        <a:spcAft>
                          <a:spcPts val="0"/>
                        </a:spcAft>
                        <a:buClr>
                          <a:srgbClr val="000000"/>
                        </a:buClr>
                        <a:buSzPts val="1500"/>
                        <a:buFont typeface="Arial"/>
                        <a:buNone/>
                      </a:pPr>
                      <a:r>
                        <a:rPr b="1" lang="en-US" sz="1500" u="none" cap="none" strike="noStrike"/>
                        <a:t>Long term Back in</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35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$1,050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12</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85%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$10,710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58225">
                <a:tc>
                  <a:txBody>
                    <a:bodyPr/>
                    <a:lstStyle/>
                    <a:p>
                      <a:pPr indent="0" lvl="0" marL="0" marR="0" rtl="0" algn="r">
                        <a:lnSpc>
                          <a:spcPct val="115000"/>
                        </a:lnSpc>
                        <a:spcBef>
                          <a:spcPts val="0"/>
                        </a:spcBef>
                        <a:spcAft>
                          <a:spcPts val="0"/>
                        </a:spcAft>
                        <a:buClr>
                          <a:srgbClr val="000000"/>
                        </a:buClr>
                        <a:buSzPts val="1500"/>
                        <a:buFont typeface="Arial"/>
                        <a:buNone/>
                      </a:pPr>
                      <a:r>
                        <a:rPr b="1" lang="en-US" sz="1500" u="none" cap="none" strike="noStrike"/>
                        <a:t>Pull Through</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65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$1,950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24</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85%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$39,780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58225">
                <a:tc>
                  <a:txBody>
                    <a:bodyPr/>
                    <a:lstStyle/>
                    <a:p>
                      <a:pPr indent="0" lvl="0" marL="0" marR="0" rtl="0" algn="r">
                        <a:lnSpc>
                          <a:spcPct val="115000"/>
                        </a:lnSpc>
                        <a:spcBef>
                          <a:spcPts val="0"/>
                        </a:spcBef>
                        <a:spcAft>
                          <a:spcPts val="0"/>
                        </a:spcAft>
                        <a:buClr>
                          <a:srgbClr val="000000"/>
                        </a:buClr>
                        <a:buSzPts val="1500"/>
                        <a:buFont typeface="Arial"/>
                        <a:buNone/>
                      </a:pPr>
                      <a:r>
                        <a:rPr b="1" lang="en-US" sz="1500" u="none" cap="none" strike="noStrike"/>
                        <a:t>PremiumPull Through</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75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$2,250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85%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$28,688</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58225">
                <a:tc>
                  <a:txBody>
                    <a:bodyPr/>
                    <a:lstStyle/>
                    <a:p>
                      <a:pPr indent="0" lvl="0" marL="0" marR="0" rtl="0" algn="r">
                        <a:lnSpc>
                          <a:spcPct val="115000"/>
                        </a:lnSpc>
                        <a:spcBef>
                          <a:spcPts val="0"/>
                        </a:spcBef>
                        <a:spcAft>
                          <a:spcPts val="0"/>
                        </a:spcAft>
                        <a:buClr>
                          <a:srgbClr val="000000"/>
                        </a:buClr>
                        <a:buSzPts val="1500"/>
                        <a:buFont typeface="Arial"/>
                        <a:buNone/>
                      </a:pPr>
                      <a:r>
                        <a:rPr b="1" lang="en-US" sz="1500" u="none" cap="none" strike="noStrike"/>
                        <a:t>Cabin</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150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$4,500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8</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85%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$30,600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58225">
                <a:tc>
                  <a:txBody>
                    <a:bodyPr/>
                    <a:lstStyle/>
                    <a:p>
                      <a:pPr indent="0" lvl="0" marL="0" marR="0" rtl="0" algn="r">
                        <a:lnSpc>
                          <a:spcPct val="115000"/>
                        </a:lnSpc>
                        <a:spcBef>
                          <a:spcPts val="0"/>
                        </a:spcBef>
                        <a:spcAft>
                          <a:spcPts val="0"/>
                        </a:spcAft>
                        <a:buClr>
                          <a:srgbClr val="000000"/>
                        </a:buClr>
                        <a:buSzPts val="1500"/>
                        <a:buFont typeface="Arial"/>
                        <a:buNone/>
                      </a:pPr>
                      <a:r>
                        <a:rPr b="1" lang="en-US" sz="1500" u="none" cap="none" strike="noStrike"/>
                        <a:t>Boat Storage</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140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$140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32</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100%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$4,480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58225">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130</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58225">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500"/>
                        <a:buFont typeface="Arial"/>
                        <a:buNone/>
                      </a:pPr>
                      <a:r>
                        <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$168,955</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500"/>
                        <a:buFont typeface="Arial"/>
                        <a:buNone/>
                      </a:pPr>
                      <a:r>
                        <a:rPr b="1" lang="en-US" sz="1500" u="none" cap="none" strike="noStrike"/>
                        <a:t>Monthly total</a:t>
                      </a:r>
                      <a:endParaRPr b="1" sz="1500" u="none" cap="none" strike="noStrike"/>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304" name="Shape 304"/>
        <p:cNvGrpSpPr/>
        <p:nvPr/>
      </p:nvGrpSpPr>
      <p:grpSpPr>
        <a:xfrm>
          <a:off x="0" y="0"/>
          <a:ext cx="0" cy="0"/>
          <a:chOff x="0" y="0"/>
          <a:chExt cx="0" cy="0"/>
        </a:xfrm>
      </p:grpSpPr>
      <p:sp>
        <p:nvSpPr>
          <p:cNvPr id="305" name="Google Shape;305;p21"/>
          <p:cNvSpPr txBox="1"/>
          <p:nvPr/>
        </p:nvSpPr>
        <p:spPr>
          <a:xfrm>
            <a:off x="3108960" y="207126"/>
            <a:ext cx="5974200" cy="1462200"/>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76D5D"/>
                </a:solidFill>
                <a:latin typeface="Arial"/>
                <a:ea typeface="Arial"/>
                <a:cs typeface="Arial"/>
                <a:sym typeface="Arial"/>
              </a:rPr>
              <a:t>THE SALE</a:t>
            </a:r>
            <a:br>
              <a:rPr b="0" i="0" lang="en-US" sz="2800" u="none" cap="none" strike="noStrike">
                <a:solidFill>
                  <a:srgbClr val="27312A"/>
                </a:solidFill>
                <a:latin typeface="Arial"/>
                <a:ea typeface="Arial"/>
                <a:cs typeface="Arial"/>
                <a:sym typeface="Arial"/>
              </a:rPr>
            </a:br>
            <a:r>
              <a:rPr b="0" i="0" lang="en-US" sz="2400" u="none" cap="none" strike="noStrike">
                <a:solidFill>
                  <a:srgbClr val="27312A"/>
                </a:solidFill>
                <a:latin typeface="Arial"/>
                <a:ea typeface="Arial"/>
                <a:cs typeface="Arial"/>
                <a:sym typeface="Arial"/>
              </a:rPr>
              <a:t>8</a:t>
            </a:r>
            <a:r>
              <a:rPr lang="en-US" sz="2400">
                <a:solidFill>
                  <a:srgbClr val="27312A"/>
                </a:solidFill>
              </a:rPr>
              <a:t>5</a:t>
            </a:r>
            <a:r>
              <a:rPr b="0" i="0" lang="en-US" sz="2400" u="none" cap="none" strike="noStrike">
                <a:solidFill>
                  <a:srgbClr val="27312A"/>
                </a:solidFill>
                <a:latin typeface="Arial"/>
                <a:ea typeface="Arial"/>
                <a:cs typeface="Arial"/>
                <a:sym typeface="Arial"/>
              </a:rPr>
              <a:t>% </a:t>
            </a:r>
            <a:r>
              <a:rPr b="0" i="0" lang="en-US" sz="2000" u="none" cap="none" strike="noStrike">
                <a:solidFill>
                  <a:srgbClr val="27312A"/>
                </a:solidFill>
                <a:latin typeface="Arial"/>
                <a:ea typeface="Arial"/>
                <a:cs typeface="Arial"/>
                <a:sym typeface="Arial"/>
              </a:rPr>
              <a:t>Occupancy</a:t>
            </a:r>
            <a:endParaRPr b="0" i="0" sz="2400" u="none" cap="none" strike="noStrike">
              <a:solidFill>
                <a:srgbClr val="27312A"/>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576D5D"/>
                </a:solidFill>
                <a:latin typeface="Arial"/>
                <a:ea typeface="Arial"/>
                <a:cs typeface="Arial"/>
                <a:sym typeface="Arial"/>
              </a:rPr>
              <a:t>LP Equity : </a:t>
            </a:r>
            <a:r>
              <a:rPr b="0" i="0" lang="en-US" sz="2900" u="none" cap="none" strike="noStrike">
                <a:solidFill>
                  <a:srgbClr val="576D5D"/>
                </a:solidFill>
                <a:latin typeface="Arial"/>
                <a:ea typeface="Arial"/>
                <a:cs typeface="Arial"/>
                <a:sym typeface="Arial"/>
              </a:rPr>
              <a:t>65%   </a:t>
            </a:r>
            <a:r>
              <a:rPr b="0" i="0" lang="en-US" sz="2500" u="none" cap="none" strike="noStrike">
                <a:solidFill>
                  <a:srgbClr val="576D5D"/>
                </a:solidFill>
                <a:latin typeface="Arial"/>
                <a:ea typeface="Arial"/>
                <a:cs typeface="Arial"/>
                <a:sym typeface="Arial"/>
              </a:rPr>
              <a:t>|</a:t>
            </a:r>
            <a:r>
              <a:rPr b="0" i="0" lang="en-US" sz="2800" u="none" cap="none" strike="noStrike">
                <a:solidFill>
                  <a:srgbClr val="576D5D"/>
                </a:solidFill>
                <a:latin typeface="Arial"/>
                <a:ea typeface="Arial"/>
                <a:cs typeface="Arial"/>
                <a:sym typeface="Arial"/>
              </a:rPr>
              <a:t>   </a:t>
            </a:r>
            <a:r>
              <a:rPr b="0" i="0" lang="en-US" sz="2200" u="none" cap="none" strike="noStrike">
                <a:solidFill>
                  <a:srgbClr val="576D5D"/>
                </a:solidFill>
                <a:latin typeface="Arial"/>
                <a:ea typeface="Arial"/>
                <a:cs typeface="Arial"/>
                <a:sym typeface="Arial"/>
              </a:rPr>
              <a:t>Sponsor : </a:t>
            </a:r>
            <a:r>
              <a:rPr b="0" i="0" lang="en-US" sz="2900" u="none" cap="none" strike="noStrike">
                <a:solidFill>
                  <a:srgbClr val="576D5D"/>
                </a:solidFill>
                <a:latin typeface="Arial"/>
                <a:ea typeface="Arial"/>
                <a:cs typeface="Arial"/>
                <a:sym typeface="Arial"/>
              </a:rPr>
              <a:t>35%</a:t>
            </a:r>
            <a:endParaRPr b="0" i="0" sz="2900" u="none" cap="none" strike="noStrike">
              <a:solidFill>
                <a:srgbClr val="576D5D"/>
              </a:solidFill>
              <a:latin typeface="Arial"/>
              <a:ea typeface="Arial"/>
              <a:cs typeface="Arial"/>
              <a:sym typeface="Arial"/>
            </a:endParaRPr>
          </a:p>
        </p:txBody>
      </p:sp>
      <p:graphicFrame>
        <p:nvGraphicFramePr>
          <p:cNvPr id="306" name="Google Shape;306;p21"/>
          <p:cNvGraphicFramePr/>
          <p:nvPr/>
        </p:nvGraphicFramePr>
        <p:xfrm>
          <a:off x="1019810" y="1863317"/>
          <a:ext cx="3000000" cy="3000000"/>
        </p:xfrm>
        <a:graphic>
          <a:graphicData uri="http://schemas.openxmlformats.org/drawingml/2006/table">
            <a:tbl>
              <a:tblPr>
                <a:noFill/>
                <a:tableStyleId>{CCF6A2B7-C825-4651-A13B-46C1F18E9F0A}</a:tableStyleId>
              </a:tblPr>
              <a:tblGrid>
                <a:gridCol w="3108950"/>
                <a:gridCol w="1828800"/>
              </a:tblGrid>
              <a:tr h="482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lt1"/>
                          </a:solidFill>
                          <a:latin typeface="Arial"/>
                          <a:ea typeface="Arial"/>
                          <a:cs typeface="Arial"/>
                          <a:sym typeface="Arial"/>
                        </a:rPr>
                        <a:t>Yearly NOI</a:t>
                      </a:r>
                      <a:endParaRPr b="0" i="0" sz="1800" u="none" cap="none" strike="noStrike">
                        <a:solidFill>
                          <a:schemeClr val="lt1"/>
                        </a:solidFill>
                        <a:latin typeface="Arial"/>
                        <a:ea typeface="Arial"/>
                        <a:cs typeface="Arial"/>
                        <a:sym typeface="Arial"/>
                      </a:endParaRPr>
                    </a:p>
                  </a:txBody>
                  <a:tcPr marT="0" marB="0" marR="0"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solidFill>
                  </a:tcPr>
                </a:tc>
                <a:tc>
                  <a:txBody>
                    <a:bodyPr/>
                    <a:lstStyle/>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lt1"/>
                          </a:solidFill>
                          <a:latin typeface="Arial"/>
                          <a:ea typeface="Arial"/>
                          <a:cs typeface="Arial"/>
                          <a:sym typeface="Arial"/>
                        </a:rPr>
                        <a:t>$1,388,700</a:t>
                      </a:r>
                      <a:endParaRPr b="0" i="0" sz="1800" u="none" cap="none" strike="noStrike">
                        <a:solidFill>
                          <a:schemeClr val="lt1"/>
                        </a:solidFill>
                        <a:latin typeface="Arial"/>
                        <a:ea typeface="Arial"/>
                        <a:cs typeface="Arial"/>
                        <a:sym typeface="Arial"/>
                      </a:endParaRPr>
                    </a:p>
                  </a:txBody>
                  <a:tcPr marT="7625" marB="0" marR="762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4117"/>
                      </a:srgbClr>
                    </a:solidFill>
                  </a:tcPr>
                </a:tc>
              </a:tr>
              <a:tr h="482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lt1"/>
                          </a:solidFill>
                          <a:latin typeface="Arial"/>
                          <a:ea typeface="Arial"/>
                          <a:cs typeface="Arial"/>
                          <a:sym typeface="Arial"/>
                        </a:rPr>
                        <a:t>Sales CAP</a:t>
                      </a:r>
                      <a:endParaRPr b="0" i="0" sz="1800" u="none" cap="none" strike="noStrike">
                        <a:solidFill>
                          <a:schemeClr val="lt1"/>
                        </a:solidFill>
                        <a:latin typeface="Arial"/>
                        <a:ea typeface="Arial"/>
                        <a:cs typeface="Arial"/>
                        <a:sym typeface="Arial"/>
                      </a:endParaRPr>
                    </a:p>
                  </a:txBody>
                  <a:tcPr marT="0" marB="0" marR="0"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10.00%</a:t>
                      </a:r>
                      <a:endParaRPr sz="1400" u="none" cap="none" strike="noStrike"/>
                    </a:p>
                  </a:txBody>
                  <a:tcPr marT="7625" marB="0" marR="762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4117"/>
                      </a:srgbClr>
                    </a:solidFill>
                  </a:tcPr>
                </a:tc>
              </a:tr>
              <a:tr h="482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lt1"/>
                          </a:solidFill>
                          <a:latin typeface="Arial"/>
                          <a:ea typeface="Arial"/>
                          <a:cs typeface="Arial"/>
                          <a:sym typeface="Arial"/>
                        </a:rPr>
                        <a:t>Asset Value</a:t>
                      </a:r>
                      <a:endParaRPr b="0" i="0" sz="1800" u="none" cap="none" strike="noStrike">
                        <a:solidFill>
                          <a:schemeClr val="lt1"/>
                        </a:solidFill>
                        <a:latin typeface="Arial"/>
                        <a:ea typeface="Arial"/>
                        <a:cs typeface="Arial"/>
                        <a:sym typeface="Arial"/>
                      </a:endParaRPr>
                    </a:p>
                  </a:txBody>
                  <a:tcPr marT="0" marB="0" marR="0"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solidFill>
                  </a:tcPr>
                </a:tc>
                <a:tc>
                  <a:txBody>
                    <a:bodyPr/>
                    <a:lstStyle/>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lt1"/>
                          </a:solidFill>
                          <a:latin typeface="Arial"/>
                          <a:ea typeface="Arial"/>
                          <a:cs typeface="Arial"/>
                          <a:sym typeface="Arial"/>
                        </a:rPr>
                        <a:t>$13,886,997</a:t>
                      </a:r>
                      <a:endParaRPr b="0" i="0" sz="1800" u="none" cap="none" strike="noStrike">
                        <a:solidFill>
                          <a:schemeClr val="lt1"/>
                        </a:solidFill>
                        <a:latin typeface="Arial"/>
                        <a:ea typeface="Arial"/>
                        <a:cs typeface="Arial"/>
                        <a:sym typeface="Arial"/>
                      </a:endParaRPr>
                    </a:p>
                  </a:txBody>
                  <a:tcPr marT="7625" marB="0" marR="762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4117"/>
                      </a:srgbClr>
                    </a:solidFill>
                  </a:tcPr>
                </a:tc>
              </a:tr>
              <a:tr h="482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lt1"/>
                          </a:solidFill>
                          <a:latin typeface="Arial"/>
                          <a:ea typeface="Arial"/>
                          <a:cs typeface="Arial"/>
                          <a:sym typeface="Arial"/>
                        </a:rPr>
                        <a:t>60% LTV</a:t>
                      </a:r>
                      <a:endParaRPr b="0" i="0" sz="1800" u="none" cap="none" strike="noStrike">
                        <a:solidFill>
                          <a:schemeClr val="lt1"/>
                        </a:solidFill>
                        <a:latin typeface="Arial"/>
                        <a:ea typeface="Arial"/>
                        <a:cs typeface="Arial"/>
                        <a:sym typeface="Arial"/>
                      </a:endParaRPr>
                    </a:p>
                  </a:txBody>
                  <a:tcPr marT="0" marB="0" marR="0"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solidFill>
                  </a:tcPr>
                </a:tc>
                <a:tc>
                  <a:txBody>
                    <a:bodyPr/>
                    <a:lstStyle/>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lt1"/>
                          </a:solidFill>
                          <a:latin typeface="Arial"/>
                          <a:ea typeface="Arial"/>
                          <a:cs typeface="Arial"/>
                          <a:sym typeface="Arial"/>
                        </a:rPr>
                        <a:t>$8,332,198</a:t>
                      </a:r>
                      <a:endParaRPr b="0" i="0" sz="1800" u="none" cap="none" strike="noStrike">
                        <a:solidFill>
                          <a:schemeClr val="lt1"/>
                        </a:solidFill>
                        <a:latin typeface="Arial"/>
                        <a:ea typeface="Arial"/>
                        <a:cs typeface="Arial"/>
                        <a:sym typeface="Arial"/>
                      </a:endParaRPr>
                    </a:p>
                  </a:txBody>
                  <a:tcPr marT="7625" marB="0" marR="762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4117"/>
                      </a:srgbClr>
                    </a:solidFill>
                  </a:tcPr>
                </a:tc>
              </a:tr>
            </a:tbl>
          </a:graphicData>
        </a:graphic>
      </p:graphicFrame>
      <p:sp>
        <p:nvSpPr>
          <p:cNvPr id="307" name="Google Shape;307;p21"/>
          <p:cNvSpPr txBox="1"/>
          <p:nvPr/>
        </p:nvSpPr>
        <p:spPr>
          <a:xfrm>
            <a:off x="6401335" y="2396930"/>
            <a:ext cx="5344200" cy="8619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37453B"/>
                </a:solidFill>
                <a:latin typeface="Arial"/>
                <a:ea typeface="Arial"/>
                <a:cs typeface="Arial"/>
                <a:sym typeface="Arial"/>
              </a:rPr>
              <a:t>$13,886,997</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37453B"/>
                </a:solidFill>
                <a:latin typeface="Arial"/>
                <a:ea typeface="Arial"/>
                <a:cs typeface="Arial"/>
                <a:sym typeface="Arial"/>
              </a:rPr>
              <a:t>Sales value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311" name="Shape 311"/>
        <p:cNvGrpSpPr/>
        <p:nvPr/>
      </p:nvGrpSpPr>
      <p:grpSpPr>
        <a:xfrm>
          <a:off x="0" y="0"/>
          <a:ext cx="0" cy="0"/>
          <a:chOff x="0" y="0"/>
          <a:chExt cx="0" cy="0"/>
        </a:xfrm>
      </p:grpSpPr>
      <p:sp>
        <p:nvSpPr>
          <p:cNvPr id="312" name="Google Shape;312;p23"/>
          <p:cNvSpPr txBox="1"/>
          <p:nvPr/>
        </p:nvSpPr>
        <p:spPr>
          <a:xfrm>
            <a:off x="2364712" y="207126"/>
            <a:ext cx="7462576" cy="954107"/>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76D5D"/>
                </a:solidFill>
                <a:latin typeface="Arial"/>
                <a:ea typeface="Arial"/>
                <a:cs typeface="Arial"/>
                <a:sym typeface="Arial"/>
              </a:rPr>
              <a:t>THE DETAILS</a:t>
            </a:r>
            <a:br>
              <a:rPr b="0" i="0" lang="en-US" sz="2800" u="none" cap="none" strike="noStrike">
                <a:solidFill>
                  <a:srgbClr val="27312A"/>
                </a:solidFill>
                <a:latin typeface="Arial"/>
                <a:ea typeface="Arial"/>
                <a:cs typeface="Arial"/>
                <a:sym typeface="Arial"/>
              </a:rPr>
            </a:br>
            <a:r>
              <a:rPr b="0" i="0" lang="en-US" sz="2000" u="none" cap="none" strike="noStrike">
                <a:solidFill>
                  <a:srgbClr val="27312A"/>
                </a:solidFill>
                <a:latin typeface="Arial"/>
                <a:ea typeface="Arial"/>
                <a:cs typeface="Arial"/>
                <a:sym typeface="Arial"/>
              </a:rPr>
              <a:t>COSTS AND DISTRIBUTIONS</a:t>
            </a:r>
            <a:endParaRPr b="0" i="0" sz="1400" u="none" cap="none" strike="noStrike">
              <a:solidFill>
                <a:srgbClr val="000000"/>
              </a:solidFill>
              <a:latin typeface="Arial"/>
              <a:ea typeface="Arial"/>
              <a:cs typeface="Arial"/>
              <a:sym typeface="Arial"/>
            </a:endParaRPr>
          </a:p>
        </p:txBody>
      </p:sp>
      <p:graphicFrame>
        <p:nvGraphicFramePr>
          <p:cNvPr id="313" name="Google Shape;313;p23"/>
          <p:cNvGraphicFramePr/>
          <p:nvPr/>
        </p:nvGraphicFramePr>
        <p:xfrm>
          <a:off x="3526969" y="2291437"/>
          <a:ext cx="3000000" cy="3000000"/>
        </p:xfrm>
        <a:graphic>
          <a:graphicData uri="http://schemas.openxmlformats.org/drawingml/2006/table">
            <a:tbl>
              <a:tblPr>
                <a:noFill/>
                <a:tableStyleId>{CCF6A2B7-C825-4651-A13B-46C1F18E9F0A}</a:tableStyleId>
              </a:tblPr>
              <a:tblGrid>
                <a:gridCol w="3807900"/>
                <a:gridCol w="3485525"/>
              </a:tblGrid>
              <a:tr h="450800">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lt1"/>
                          </a:solidFill>
                          <a:latin typeface="Arial"/>
                          <a:ea typeface="Arial"/>
                          <a:cs typeface="Arial"/>
                          <a:sym typeface="Arial"/>
                        </a:rPr>
                        <a:t>Monthly Rev</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89019"/>
                      </a:srgbClr>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chemeClr val="lt1"/>
                          </a:solidFill>
                          <a:latin typeface="Arial"/>
                          <a:ea typeface="Arial"/>
                          <a:cs typeface="Arial"/>
                          <a:sym typeface="Arial"/>
                        </a:rPr>
                        <a:t>$180,464</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6862"/>
                      </a:srgbClr>
                    </a:solidFill>
                  </a:tcPr>
                </a:tc>
              </a:tr>
              <a:tr h="450800">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lt1"/>
                          </a:solidFill>
                          <a:latin typeface="Arial"/>
                          <a:ea typeface="Arial"/>
                          <a:cs typeface="Arial"/>
                          <a:sym typeface="Arial"/>
                        </a:rPr>
                        <a:t>Monthly Costs</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89019"/>
                      </a:srgbClr>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chemeClr val="lt1"/>
                          </a:solidFill>
                          <a:latin typeface="Arial"/>
                          <a:ea typeface="Arial"/>
                          <a:cs typeface="Arial"/>
                          <a:sym typeface="Arial"/>
                        </a:rPr>
                        <a:t>$18,168</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6862"/>
                      </a:srgbClr>
                    </a:solidFill>
                  </a:tcPr>
                </a:tc>
              </a:tr>
              <a:tr h="450800">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lt1"/>
                          </a:solidFill>
                          <a:latin typeface="Arial"/>
                          <a:ea typeface="Arial"/>
                          <a:cs typeface="Arial"/>
                          <a:sym typeface="Arial"/>
                        </a:rPr>
                        <a:t>Management Co.</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89019"/>
                      </a:srgbClr>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chemeClr val="lt1"/>
                          </a:solidFill>
                          <a:latin typeface="Arial"/>
                          <a:ea typeface="Arial"/>
                          <a:cs typeface="Arial"/>
                          <a:sym typeface="Arial"/>
                        </a:rPr>
                        <a:t>$16,229</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6862"/>
                      </a:srgbClr>
                    </a:solidFill>
                  </a:tcPr>
                </a:tc>
              </a:tr>
              <a:tr h="450800">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lt1"/>
                          </a:solidFill>
                          <a:latin typeface="Arial"/>
                          <a:ea typeface="Arial"/>
                          <a:cs typeface="Arial"/>
                          <a:sym typeface="Arial"/>
                        </a:rPr>
                        <a:t>Cost percentage </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89019"/>
                      </a:srgbClr>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chemeClr val="lt1"/>
                          </a:solidFill>
                          <a:latin typeface="Arial"/>
                          <a:ea typeface="Arial"/>
                          <a:cs typeface="Arial"/>
                          <a:sym typeface="Arial"/>
                        </a:rPr>
                        <a:t>20%</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6862"/>
                      </a:srgbClr>
                    </a:solidFill>
                  </a:tcPr>
                </a:tc>
              </a:tr>
              <a:tr h="450800">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lt1"/>
                          </a:solidFill>
                          <a:latin typeface="Arial"/>
                          <a:ea typeface="Arial"/>
                          <a:cs typeface="Arial"/>
                          <a:sym typeface="Arial"/>
                        </a:rPr>
                        <a:t> Monthly NOI</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89019"/>
                      </a:srgbClr>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chemeClr val="lt1"/>
                          </a:solidFill>
                          <a:latin typeface="Arial"/>
                          <a:ea typeface="Arial"/>
                          <a:cs typeface="Arial"/>
                          <a:sym typeface="Arial"/>
                        </a:rPr>
                        <a:t>$146,066</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6862"/>
                      </a:srgbClr>
                    </a:solidFill>
                  </a:tcPr>
                </a:tc>
              </a:tr>
              <a:tr h="450800">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lt1"/>
                          </a:solidFill>
                          <a:latin typeface="Arial"/>
                          <a:ea typeface="Arial"/>
                          <a:cs typeface="Arial"/>
                          <a:sym typeface="Arial"/>
                        </a:rPr>
                        <a:t>Margin</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89019"/>
                      </a:srgbClr>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chemeClr val="lt1"/>
                          </a:solidFill>
                          <a:latin typeface="Arial"/>
                          <a:ea typeface="Arial"/>
                          <a:cs typeface="Arial"/>
                          <a:sym typeface="Arial"/>
                        </a:rPr>
                        <a:t>80%</a:t>
                      </a:r>
                      <a:endParaRPr b="0" i="0" sz="2000" u="none" cap="none" strike="noStrike">
                        <a:solidFill>
                          <a:schemeClr val="lt1"/>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7453B">
                        <a:alpha val="76862"/>
                      </a:srgbClr>
                    </a:solidFill>
                  </a:tcPr>
                </a:tc>
              </a:tr>
            </a:tbl>
          </a:graphicData>
        </a:graphic>
      </p:graphicFrame>
      <p:sp>
        <p:nvSpPr>
          <p:cNvPr id="314" name="Google Shape;314;p23"/>
          <p:cNvSpPr txBox="1"/>
          <p:nvPr/>
        </p:nvSpPr>
        <p:spPr>
          <a:xfrm>
            <a:off x="1212879" y="1390712"/>
            <a:ext cx="2314092" cy="4506235"/>
          </a:xfrm>
          <a:prstGeom prst="rect">
            <a:avLst/>
          </a:prstGeom>
          <a:solidFill>
            <a:srgbClr val="37453B">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65%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LP Equity</a:t>
            </a:r>
            <a:endParaRPr b="0" i="0" sz="1600" u="none" cap="none" strike="noStrike">
              <a:solidFill>
                <a:schemeClr val="lt1"/>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35%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Sponsor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7000"/>
          </a:blip>
          <a:stretch>
            <a:fillRect/>
          </a:stretch>
        </a:blipFill>
      </p:bgPr>
    </p:bg>
    <p:spTree>
      <p:nvGrpSpPr>
        <p:cNvPr id="318" name="Shape 318"/>
        <p:cNvGrpSpPr/>
        <p:nvPr/>
      </p:nvGrpSpPr>
      <p:grpSpPr>
        <a:xfrm>
          <a:off x="0" y="0"/>
          <a:ext cx="0" cy="0"/>
          <a:chOff x="0" y="0"/>
          <a:chExt cx="0" cy="0"/>
        </a:xfrm>
      </p:grpSpPr>
      <p:sp>
        <p:nvSpPr>
          <p:cNvPr id="319" name="Google Shape;319;p24"/>
          <p:cNvSpPr txBox="1"/>
          <p:nvPr/>
        </p:nvSpPr>
        <p:spPr>
          <a:xfrm>
            <a:off x="589280" y="810458"/>
            <a:ext cx="11013440" cy="646331"/>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76D5D"/>
                </a:solidFill>
                <a:latin typeface="Arial"/>
                <a:ea typeface="Arial"/>
                <a:cs typeface="Arial"/>
                <a:sym typeface="Arial"/>
              </a:rPr>
              <a:t>Paradise Investors are </a:t>
            </a:r>
            <a:r>
              <a:rPr b="0" i="0" lang="en-US" sz="3600" u="none" cap="none" strike="noStrike">
                <a:solidFill>
                  <a:srgbClr val="37453B"/>
                </a:solidFill>
                <a:latin typeface="Arial"/>
                <a:ea typeface="Arial"/>
                <a:cs typeface="Arial"/>
                <a:sym typeface="Arial"/>
              </a:rPr>
              <a:t>Ahead of the trend. </a:t>
            </a:r>
            <a:endParaRPr b="0" i="0" sz="1400" u="none" cap="none" strike="noStrike">
              <a:solidFill>
                <a:srgbClr val="37453B"/>
              </a:solidFill>
              <a:latin typeface="Arial"/>
              <a:ea typeface="Arial"/>
              <a:cs typeface="Arial"/>
              <a:sym typeface="Arial"/>
            </a:endParaRPr>
          </a:p>
        </p:txBody>
      </p:sp>
      <p:graphicFrame>
        <p:nvGraphicFramePr>
          <p:cNvPr id="320" name="Google Shape;320;p24"/>
          <p:cNvGraphicFramePr/>
          <p:nvPr/>
        </p:nvGraphicFramePr>
        <p:xfrm>
          <a:off x="975360" y="1565016"/>
          <a:ext cx="3000000" cy="3000000"/>
        </p:xfrm>
        <a:graphic>
          <a:graphicData uri="http://schemas.openxmlformats.org/drawingml/2006/table">
            <a:tbl>
              <a:tblPr bandRow="1" firstRow="1">
                <a:noFill/>
                <a:tableStyleId>{CCF6A2B7-C825-4651-A13B-46C1F18E9F0A}</a:tableStyleId>
              </a:tblPr>
              <a:tblGrid>
                <a:gridCol w="1554475"/>
                <a:gridCol w="2560325"/>
                <a:gridCol w="6126475"/>
              </a:tblGrid>
              <a:tr h="118872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solidFill>
                          <a:srgbClr val="37453B"/>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2828">
                        <a:alpha val="9019"/>
                      </a:srgbClr>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lang="en-US" sz="2000" u="none" cap="none" strike="noStrike">
                          <a:solidFill>
                            <a:srgbClr val="4F2828"/>
                          </a:solidFill>
                          <a:latin typeface="Arial"/>
                          <a:ea typeface="Arial"/>
                          <a:cs typeface="Arial"/>
                          <a:sym typeface="Arial"/>
                        </a:rPr>
                        <a:t>The</a:t>
                      </a:r>
                      <a:endParaRPr sz="1400" u="none" cap="none" strike="noStrike"/>
                    </a:p>
                    <a:p>
                      <a:pPr indent="0" lvl="0" marL="0" marR="0" rtl="0" algn="l">
                        <a:lnSpc>
                          <a:spcPct val="750"/>
                        </a:lnSpc>
                        <a:spcBef>
                          <a:spcPts val="0"/>
                        </a:spcBef>
                        <a:spcAft>
                          <a:spcPts val="0"/>
                        </a:spcAft>
                        <a:buClr>
                          <a:srgbClr val="000000"/>
                        </a:buClr>
                        <a:buSzPts val="2000"/>
                        <a:buFont typeface="Arial"/>
                        <a:buNone/>
                      </a:pPr>
                      <a:r>
                        <a:rPr b="0" lang="en-US" sz="2000" u="none" cap="none" strike="noStrike">
                          <a:solidFill>
                            <a:srgbClr val="4F2828"/>
                          </a:solidFill>
                          <a:latin typeface="Arial"/>
                          <a:ea typeface="Arial"/>
                          <a:cs typeface="Arial"/>
                          <a:sym typeface="Arial"/>
                        </a:rPr>
                        <a:t> </a:t>
                      </a:r>
                      <a:endParaRPr b="0" sz="2000" u="none" cap="none" strike="noStrike">
                        <a:solidFill>
                          <a:srgbClr val="4F282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4F2828"/>
                          </a:solidFill>
                          <a:latin typeface="Arial"/>
                          <a:ea typeface="Arial"/>
                          <a:cs typeface="Arial"/>
                          <a:sym typeface="Arial"/>
                        </a:rPr>
                        <a:t>Biden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4F2828"/>
                          </a:solidFill>
                          <a:latin typeface="Arial"/>
                          <a:ea typeface="Arial"/>
                          <a:cs typeface="Arial"/>
                          <a:sym typeface="Arial"/>
                        </a:rPr>
                        <a:t>Administration </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2828">
                        <a:alpha val="29019"/>
                      </a:srgbClr>
                    </a:solidFill>
                  </a:tcPr>
                </a:tc>
                <a:tc>
                  <a:txBody>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Announced the revival of the Federal Interagency Council on Outdoor Recreation (FICOR), an interagency effort that includes leaders from the Departments of the </a:t>
                      </a:r>
                      <a:r>
                        <a:rPr b="0" i="0" lang="en-US" sz="1900" u="none" cap="none" strike="noStrike">
                          <a:solidFill>
                            <a:schemeClr val="lt1"/>
                          </a:solidFill>
                          <a:latin typeface="Arial"/>
                          <a:ea typeface="Arial"/>
                          <a:cs typeface="Arial"/>
                          <a:sym typeface="Arial"/>
                        </a:rPr>
                        <a:t>Interior, Agriculture, Commerce, and Defense.</a:t>
                      </a:r>
                      <a:endParaRPr b="0" sz="1900" u="none" cap="none" strike="noStrike">
                        <a:solidFill>
                          <a:schemeClr val="lt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F2828">
                        <a:alpha val="69019"/>
                      </a:srgbClr>
                    </a:solidFill>
                  </a:tcPr>
                </a:tc>
              </a:tr>
              <a:tr h="91450">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rgbClr val="37453B"/>
                        </a:solidFil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rgbClr val="37453B"/>
                        </a:solidFil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37453B"/>
                        </a:solidFill>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8872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solidFill>
                          <a:srgbClr val="37453B"/>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7312A">
                        <a:alpha val="9019"/>
                      </a:srgbClr>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37453B"/>
                          </a:solidFill>
                          <a:latin typeface="Arial"/>
                          <a:ea typeface="Arial"/>
                          <a:cs typeface="Arial"/>
                          <a:sym typeface="Arial"/>
                        </a:rPr>
                        <a:t>The Go RVing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37453B"/>
                          </a:solidFill>
                          <a:latin typeface="Arial"/>
                          <a:ea typeface="Arial"/>
                          <a:cs typeface="Arial"/>
                          <a:sym typeface="Arial"/>
                        </a:rPr>
                        <a:t>RV Owner Demographic Profile </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7312A">
                        <a:alpha val="29019"/>
                      </a:srgbClr>
                    </a:solidFill>
                  </a:tcPr>
                </a:tc>
                <a:tc>
                  <a:txBody>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Showed </a:t>
                      </a:r>
                      <a:endParaRPr sz="1400" u="none" cap="none" strike="noStrike"/>
                    </a:p>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9.6 million households </a:t>
                      </a:r>
                      <a:endParaRPr sz="1400" u="none" cap="none" strike="noStrike"/>
                    </a:p>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intend to buy an RV within the next 5 years.</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7312A">
                        <a:alpha val="69019"/>
                      </a:srgbClr>
                    </a:solidFill>
                  </a:tcPr>
                </a:tc>
              </a:tr>
              <a:tr h="155450">
                <a:tc>
                  <a:txBody>
                    <a:bodyPr/>
                    <a:lstStyle/>
                    <a:p>
                      <a:pPr indent="0" lvl="0" marL="0" marR="0" rtl="0" algn="l">
                        <a:lnSpc>
                          <a:spcPct val="100000"/>
                        </a:lnSpc>
                        <a:spcBef>
                          <a:spcPts val="0"/>
                        </a:spcBef>
                        <a:spcAft>
                          <a:spcPts val="0"/>
                        </a:spcAft>
                        <a:buClr>
                          <a:srgbClr val="000000"/>
                        </a:buClr>
                        <a:buSzPts val="300"/>
                        <a:buFont typeface="Arial"/>
                        <a:buNone/>
                      </a:pPr>
                      <a:r>
                        <a:t/>
                      </a:r>
                      <a:endParaRPr sz="300" u="none" cap="none" strike="noStrike">
                        <a:solidFill>
                          <a:srgbClr val="37453B"/>
                        </a:solidFill>
                      </a:endParaRPr>
                    </a:p>
                  </a:txBody>
                  <a:tcPr marT="0" marB="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300"/>
                        <a:buFont typeface="Arial"/>
                        <a:buNone/>
                      </a:pPr>
                      <a:r>
                        <a:t/>
                      </a:r>
                      <a:endParaRPr sz="300" u="none" cap="none" strike="noStrike">
                        <a:solidFill>
                          <a:srgbClr val="37453B"/>
                        </a:solidFill>
                      </a:endParaRPr>
                    </a:p>
                  </a:txBody>
                  <a:tcPr marT="0" marB="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300"/>
                        <a:buFont typeface="Arial"/>
                        <a:buNone/>
                      </a:pPr>
                      <a:r>
                        <a:t/>
                      </a:r>
                      <a:endParaRPr sz="300" u="none" cap="none" strike="noStrike">
                        <a:solidFill>
                          <a:srgbClr val="37453B"/>
                        </a:solidFill>
                      </a:endParaRPr>
                    </a:p>
                  </a:txBody>
                  <a:tcPr marT="0" marB="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88725">
                <a:tc>
                  <a:txBody>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37453B"/>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alpha val="9019"/>
                      </a:srgbClr>
                    </a:solidFill>
                  </a:tcPr>
                </a:tc>
                <a:tc>
                  <a:txBody>
                    <a:bodyPr/>
                    <a:lstStyle/>
                    <a:p>
                      <a:pPr indent="0" lvl="0" marL="0" marR="0" rtl="0" algn="l">
                        <a:lnSpc>
                          <a:spcPct val="100000"/>
                        </a:lnSpc>
                        <a:spcBef>
                          <a:spcPts val="0"/>
                        </a:spcBef>
                        <a:spcAft>
                          <a:spcPts val="0"/>
                        </a:spcAft>
                        <a:buClr>
                          <a:srgbClr val="37453B"/>
                        </a:buClr>
                        <a:buSzPts val="2000"/>
                        <a:buFont typeface="Arial"/>
                        <a:buNone/>
                      </a:pPr>
                      <a:r>
                        <a:rPr b="0" i="0" lang="en-US" sz="2000" u="none" cap="none" strike="noStrike">
                          <a:solidFill>
                            <a:srgbClr val="37453B"/>
                          </a:solidFill>
                          <a:latin typeface="Arial"/>
                          <a:ea typeface="Arial"/>
                          <a:cs typeface="Arial"/>
                          <a:sym typeface="Arial"/>
                        </a:rPr>
                        <a:t>The RV Industry Association</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alpha val="29019"/>
                      </a:srgbClr>
                    </a:solidFill>
                  </a:tcPr>
                </a:tc>
                <a:tc>
                  <a:txBody>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400,000</a:t>
                      </a:r>
                      <a:r>
                        <a:rPr b="0" i="0" lang="en-US" sz="1800" u="none" cap="none" strike="noStrike">
                          <a:solidFill>
                            <a:schemeClr val="lt1"/>
                          </a:solidFill>
                          <a:latin typeface="Arial"/>
                          <a:ea typeface="Arial"/>
                          <a:cs typeface="Arial"/>
                          <a:sym typeface="Arial"/>
                        </a:rPr>
                        <a:t> RV owners live full time in their rigs. A May 2022 survey conducted by the RVIA found that </a:t>
                      </a:r>
                      <a:r>
                        <a:rPr b="0" i="0" lang="en-US" sz="2400" u="none" cap="none" strike="noStrike">
                          <a:solidFill>
                            <a:schemeClr val="lt1"/>
                          </a:solidFill>
                          <a:latin typeface="Arial"/>
                          <a:ea typeface="Arial"/>
                          <a:cs typeface="Arial"/>
                          <a:sym typeface="Arial"/>
                        </a:rPr>
                        <a:t>54% </a:t>
                      </a:r>
                      <a:r>
                        <a:rPr b="0" i="0" lang="en-US" sz="1800" u="none" cap="none" strike="noStrike">
                          <a:solidFill>
                            <a:schemeClr val="lt1"/>
                          </a:solidFill>
                          <a:latin typeface="Arial"/>
                          <a:ea typeface="Arial"/>
                          <a:cs typeface="Arial"/>
                          <a:sym typeface="Arial"/>
                        </a:rPr>
                        <a:t>of RVers had worked remotely while traveling during the eight months prior to the survey.</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alpha val="89019"/>
                      </a:srgbClr>
                    </a:solidFill>
                  </a:tcPr>
                </a:tc>
              </a:tr>
            </a:tbl>
          </a:graphicData>
        </a:graphic>
      </p:graphicFrame>
      <p:pic>
        <p:nvPicPr>
          <p:cNvPr id="321" name="Google Shape;321;p24"/>
          <p:cNvPicPr preferRelativeResize="0"/>
          <p:nvPr/>
        </p:nvPicPr>
        <p:blipFill rotWithShape="1">
          <a:blip r:embed="rId4">
            <a:alphaModFix/>
          </a:blip>
          <a:srcRect b="16358" l="14541" r="16289" t="17994"/>
          <a:stretch/>
        </p:blipFill>
        <p:spPr>
          <a:xfrm>
            <a:off x="1340951" y="1785047"/>
            <a:ext cx="792480" cy="784179"/>
          </a:xfrm>
          <a:prstGeom prst="ellipse">
            <a:avLst/>
          </a:prstGeom>
          <a:noFill/>
          <a:ln>
            <a:noFill/>
          </a:ln>
        </p:spPr>
      </p:pic>
      <p:pic>
        <p:nvPicPr>
          <p:cNvPr id="322" name="Google Shape;322;p24"/>
          <p:cNvPicPr preferRelativeResize="0"/>
          <p:nvPr/>
        </p:nvPicPr>
        <p:blipFill rotWithShape="1">
          <a:blip r:embed="rId5">
            <a:alphaModFix/>
          </a:blip>
          <a:srcRect b="0" l="0" r="0" t="0"/>
          <a:stretch/>
        </p:blipFill>
        <p:spPr>
          <a:xfrm>
            <a:off x="1090250" y="4527765"/>
            <a:ext cx="1293882" cy="983846"/>
          </a:xfrm>
          <a:prstGeom prst="rect">
            <a:avLst/>
          </a:prstGeom>
          <a:noFill/>
          <a:ln>
            <a:noFill/>
          </a:ln>
        </p:spPr>
      </p:pic>
      <p:sp>
        <p:nvSpPr>
          <p:cNvPr id="323" name="Google Shape;323;p24"/>
          <p:cNvSpPr/>
          <p:nvPr/>
        </p:nvSpPr>
        <p:spPr>
          <a:xfrm>
            <a:off x="1381883" y="3414379"/>
            <a:ext cx="569926" cy="570849"/>
          </a:xfrm>
          <a:custGeom>
            <a:rect b="b" l="l" r="r" t="t"/>
            <a:pathLst>
              <a:path extrusionOk="0" h="570849" w="569926">
                <a:moveTo>
                  <a:pt x="569927" y="570850"/>
                </a:moveTo>
                <a:cubicBezTo>
                  <a:pt x="379561" y="570850"/>
                  <a:pt x="191538" y="570850"/>
                  <a:pt x="0" y="570850"/>
                </a:cubicBezTo>
                <a:cubicBezTo>
                  <a:pt x="3807" y="539220"/>
                  <a:pt x="6443" y="508176"/>
                  <a:pt x="11715" y="477717"/>
                </a:cubicBezTo>
                <a:cubicBezTo>
                  <a:pt x="12886" y="471567"/>
                  <a:pt x="22258" y="465124"/>
                  <a:pt x="28994" y="461609"/>
                </a:cubicBezTo>
                <a:cubicBezTo>
                  <a:pt x="51838" y="449016"/>
                  <a:pt x="76439" y="439644"/>
                  <a:pt x="98698" y="425586"/>
                </a:cubicBezTo>
                <a:cubicBezTo>
                  <a:pt x="137064" y="401571"/>
                  <a:pt x="174551" y="375798"/>
                  <a:pt x="211453" y="349440"/>
                </a:cubicBezTo>
                <a:cubicBezTo>
                  <a:pt x="226975" y="338310"/>
                  <a:pt x="222289" y="322788"/>
                  <a:pt x="214089" y="307559"/>
                </a:cubicBezTo>
                <a:cubicBezTo>
                  <a:pt x="194759" y="272414"/>
                  <a:pt x="175430" y="236977"/>
                  <a:pt x="158443" y="200954"/>
                </a:cubicBezTo>
                <a:cubicBezTo>
                  <a:pt x="154636" y="193046"/>
                  <a:pt x="160200" y="180453"/>
                  <a:pt x="161958" y="170202"/>
                </a:cubicBezTo>
                <a:cubicBezTo>
                  <a:pt x="163129" y="162295"/>
                  <a:pt x="165765" y="154680"/>
                  <a:pt x="166644" y="146773"/>
                </a:cubicBezTo>
                <a:cubicBezTo>
                  <a:pt x="168694" y="123929"/>
                  <a:pt x="167522" y="100499"/>
                  <a:pt x="171915" y="77948"/>
                </a:cubicBezTo>
                <a:cubicBezTo>
                  <a:pt x="178944" y="43097"/>
                  <a:pt x="202374" y="20545"/>
                  <a:pt x="235761" y="8831"/>
                </a:cubicBezTo>
                <a:cubicBezTo>
                  <a:pt x="270027" y="-3177"/>
                  <a:pt x="304879" y="-3177"/>
                  <a:pt x="338852" y="10295"/>
                </a:cubicBezTo>
                <a:cubicBezTo>
                  <a:pt x="380146" y="26403"/>
                  <a:pt x="400647" y="58033"/>
                  <a:pt x="404162" y="101085"/>
                </a:cubicBezTo>
                <a:cubicBezTo>
                  <a:pt x="405333" y="116607"/>
                  <a:pt x="404455" y="132422"/>
                  <a:pt x="404455" y="148237"/>
                </a:cubicBezTo>
                <a:cubicBezTo>
                  <a:pt x="404455" y="153509"/>
                  <a:pt x="402698" y="160538"/>
                  <a:pt x="405333" y="163466"/>
                </a:cubicBezTo>
                <a:cubicBezTo>
                  <a:pt x="426713" y="187482"/>
                  <a:pt x="411777" y="210619"/>
                  <a:pt x="401819" y="231705"/>
                </a:cubicBezTo>
                <a:cubicBezTo>
                  <a:pt x="389518" y="257771"/>
                  <a:pt x="372825" y="282079"/>
                  <a:pt x="357595" y="306680"/>
                </a:cubicBezTo>
                <a:cubicBezTo>
                  <a:pt x="346173" y="324838"/>
                  <a:pt x="347638" y="339775"/>
                  <a:pt x="363746" y="353540"/>
                </a:cubicBezTo>
                <a:cubicBezTo>
                  <a:pt x="407676" y="391320"/>
                  <a:pt x="455707" y="422657"/>
                  <a:pt x="509888" y="443451"/>
                </a:cubicBezTo>
                <a:cubicBezTo>
                  <a:pt x="548547" y="458387"/>
                  <a:pt x="568755" y="482989"/>
                  <a:pt x="566120" y="525455"/>
                </a:cubicBezTo>
                <a:cubicBezTo>
                  <a:pt x="564655" y="539806"/>
                  <a:pt x="568170" y="554742"/>
                  <a:pt x="569927" y="570850"/>
                </a:cubicBezTo>
                <a:close/>
              </a:path>
            </a:pathLst>
          </a:custGeom>
          <a:solidFill>
            <a:srgbClr val="686F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24" name="Google Shape;324;p24"/>
          <p:cNvSpPr/>
          <p:nvPr/>
        </p:nvSpPr>
        <p:spPr>
          <a:xfrm>
            <a:off x="1254192" y="3439401"/>
            <a:ext cx="329828" cy="514784"/>
          </a:xfrm>
          <a:custGeom>
            <a:rect b="b" l="l" r="r" t="t"/>
            <a:pathLst>
              <a:path extrusionOk="0" h="514784" w="329828">
                <a:moveTo>
                  <a:pt x="79661" y="301574"/>
                </a:moveTo>
                <a:cubicBezTo>
                  <a:pt x="109827" y="266723"/>
                  <a:pt x="109827" y="230700"/>
                  <a:pt x="114805" y="196141"/>
                </a:cubicBezTo>
                <a:cubicBezTo>
                  <a:pt x="119198" y="164511"/>
                  <a:pt x="121541" y="132295"/>
                  <a:pt x="127692" y="100958"/>
                </a:cubicBezTo>
                <a:cubicBezTo>
                  <a:pt x="142628" y="22761"/>
                  <a:pt x="221410" y="-19705"/>
                  <a:pt x="299607" y="8996"/>
                </a:cubicBezTo>
                <a:cubicBezTo>
                  <a:pt x="276177" y="44434"/>
                  <a:pt x="282620" y="86314"/>
                  <a:pt x="274420" y="124387"/>
                </a:cubicBezTo>
                <a:cubicBezTo>
                  <a:pt x="267098" y="158068"/>
                  <a:pt x="266805" y="186769"/>
                  <a:pt x="282035" y="215763"/>
                </a:cubicBezTo>
                <a:cubicBezTo>
                  <a:pt x="294335" y="239486"/>
                  <a:pt x="308100" y="262915"/>
                  <a:pt x="323037" y="285173"/>
                </a:cubicBezTo>
                <a:cubicBezTo>
                  <a:pt x="332994" y="300110"/>
                  <a:pt x="332701" y="310946"/>
                  <a:pt x="317472" y="320611"/>
                </a:cubicBezTo>
                <a:cubicBezTo>
                  <a:pt x="279985" y="344626"/>
                  <a:pt x="242790" y="369227"/>
                  <a:pt x="204717" y="392364"/>
                </a:cubicBezTo>
                <a:cubicBezTo>
                  <a:pt x="187730" y="402908"/>
                  <a:pt x="168987" y="411108"/>
                  <a:pt x="150829" y="419894"/>
                </a:cubicBezTo>
                <a:cubicBezTo>
                  <a:pt x="129742" y="429852"/>
                  <a:pt x="119491" y="445960"/>
                  <a:pt x="118906" y="469096"/>
                </a:cubicBezTo>
                <a:cubicBezTo>
                  <a:pt x="118613" y="484033"/>
                  <a:pt x="115684" y="498676"/>
                  <a:pt x="113927" y="514784"/>
                </a:cubicBezTo>
                <a:cubicBezTo>
                  <a:pt x="75561" y="514784"/>
                  <a:pt x="37780" y="514784"/>
                  <a:pt x="0" y="514784"/>
                </a:cubicBezTo>
                <a:cubicBezTo>
                  <a:pt x="7029" y="450060"/>
                  <a:pt x="23430" y="429852"/>
                  <a:pt x="83175" y="411694"/>
                </a:cubicBezTo>
                <a:cubicBezTo>
                  <a:pt x="110412" y="403493"/>
                  <a:pt x="137649" y="395879"/>
                  <a:pt x="164593" y="387093"/>
                </a:cubicBezTo>
                <a:cubicBezTo>
                  <a:pt x="186852" y="379771"/>
                  <a:pt x="200031" y="352827"/>
                  <a:pt x="191538" y="331154"/>
                </a:cubicBezTo>
                <a:cubicBezTo>
                  <a:pt x="189780" y="327054"/>
                  <a:pt x="181580" y="324125"/>
                  <a:pt x="176015" y="322661"/>
                </a:cubicBezTo>
                <a:cubicBezTo>
                  <a:pt x="145850" y="316218"/>
                  <a:pt x="115684" y="309482"/>
                  <a:pt x="79661" y="301574"/>
                </a:cubicBezTo>
                <a:close/>
              </a:path>
            </a:pathLst>
          </a:custGeom>
          <a:solidFill>
            <a:srgbClr val="686F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25" name="Google Shape;325;p24"/>
          <p:cNvSpPr/>
          <p:nvPr/>
        </p:nvSpPr>
        <p:spPr>
          <a:xfrm>
            <a:off x="1750545" y="3442379"/>
            <a:ext cx="328370" cy="512391"/>
          </a:xfrm>
          <a:custGeom>
            <a:rect b="b" l="l" r="r" t="t"/>
            <a:pathLst>
              <a:path extrusionOk="0" h="512391" w="328370">
                <a:moveTo>
                  <a:pt x="328371" y="512392"/>
                </a:moveTo>
                <a:cubicBezTo>
                  <a:pt x="289419" y="512392"/>
                  <a:pt x="253982" y="512392"/>
                  <a:pt x="215908" y="512392"/>
                </a:cubicBezTo>
                <a:cubicBezTo>
                  <a:pt x="213858" y="495405"/>
                  <a:pt x="211222" y="478712"/>
                  <a:pt x="210051" y="462018"/>
                </a:cubicBezTo>
                <a:cubicBezTo>
                  <a:pt x="208879" y="442103"/>
                  <a:pt x="199800" y="428338"/>
                  <a:pt x="182228" y="419552"/>
                </a:cubicBezTo>
                <a:cubicBezTo>
                  <a:pt x="160263" y="408715"/>
                  <a:pt x="137419" y="398758"/>
                  <a:pt x="116625" y="386164"/>
                </a:cubicBezTo>
                <a:cubicBezTo>
                  <a:pt x="81188" y="364492"/>
                  <a:pt x="46629" y="341062"/>
                  <a:pt x="11777" y="318218"/>
                </a:cubicBezTo>
                <a:cubicBezTo>
                  <a:pt x="-3159" y="308554"/>
                  <a:pt x="-2573" y="297717"/>
                  <a:pt x="6213" y="282195"/>
                </a:cubicBezTo>
                <a:cubicBezTo>
                  <a:pt x="25542" y="248808"/>
                  <a:pt x="43993" y="214835"/>
                  <a:pt x="58930" y="179398"/>
                </a:cubicBezTo>
                <a:cubicBezTo>
                  <a:pt x="64201" y="167097"/>
                  <a:pt x="57758" y="149818"/>
                  <a:pt x="56294" y="134881"/>
                </a:cubicBezTo>
                <a:cubicBezTo>
                  <a:pt x="55708" y="127559"/>
                  <a:pt x="53658" y="120531"/>
                  <a:pt x="52779" y="113209"/>
                </a:cubicBezTo>
                <a:cubicBezTo>
                  <a:pt x="48679" y="78943"/>
                  <a:pt x="44872" y="44677"/>
                  <a:pt x="40771" y="8361"/>
                </a:cubicBezTo>
                <a:cubicBezTo>
                  <a:pt x="104910" y="-19755"/>
                  <a:pt x="177542" y="25933"/>
                  <a:pt x="180178" y="102080"/>
                </a:cubicBezTo>
                <a:cubicBezTo>
                  <a:pt x="180764" y="123166"/>
                  <a:pt x="177835" y="143374"/>
                  <a:pt x="188671" y="165047"/>
                </a:cubicBezTo>
                <a:cubicBezTo>
                  <a:pt x="194236" y="176176"/>
                  <a:pt x="183400" y="197848"/>
                  <a:pt x="176371" y="212785"/>
                </a:cubicBezTo>
                <a:cubicBezTo>
                  <a:pt x="165827" y="234750"/>
                  <a:pt x="151770" y="255251"/>
                  <a:pt x="138883" y="276338"/>
                </a:cubicBezTo>
                <a:cubicBezTo>
                  <a:pt x="128633" y="293324"/>
                  <a:pt x="128340" y="309139"/>
                  <a:pt x="146498" y="320854"/>
                </a:cubicBezTo>
                <a:cubicBezTo>
                  <a:pt x="188671" y="347505"/>
                  <a:pt x="229673" y="375914"/>
                  <a:pt x="273897" y="398758"/>
                </a:cubicBezTo>
                <a:cubicBezTo>
                  <a:pt x="304941" y="414866"/>
                  <a:pt x="327785" y="431267"/>
                  <a:pt x="324563" y="470218"/>
                </a:cubicBezTo>
                <a:cubicBezTo>
                  <a:pt x="323099" y="482812"/>
                  <a:pt x="326614" y="496284"/>
                  <a:pt x="328371" y="512392"/>
                </a:cubicBezTo>
                <a:close/>
              </a:path>
            </a:pathLst>
          </a:custGeom>
          <a:solidFill>
            <a:srgbClr val="686F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26" name="Google Shape;326;p24"/>
          <p:cNvSpPr/>
          <p:nvPr/>
        </p:nvSpPr>
        <p:spPr>
          <a:xfrm>
            <a:off x="1818847" y="3108960"/>
            <a:ext cx="117734" cy="266219"/>
          </a:xfrm>
          <a:custGeom>
            <a:rect b="b" l="l" r="r" t="t"/>
            <a:pathLst>
              <a:path extrusionOk="0" h="266219" w="117734">
                <a:moveTo>
                  <a:pt x="0" y="0"/>
                </a:moveTo>
                <a:cubicBezTo>
                  <a:pt x="40416" y="0"/>
                  <a:pt x="78197" y="0"/>
                  <a:pt x="117734" y="0"/>
                </a:cubicBezTo>
                <a:cubicBezTo>
                  <a:pt x="117734" y="88740"/>
                  <a:pt x="117734" y="176601"/>
                  <a:pt x="117734" y="266220"/>
                </a:cubicBezTo>
                <a:cubicBezTo>
                  <a:pt x="79368" y="266220"/>
                  <a:pt x="40416" y="266220"/>
                  <a:pt x="0" y="266220"/>
                </a:cubicBezTo>
                <a:cubicBezTo>
                  <a:pt x="0" y="177773"/>
                  <a:pt x="0" y="90204"/>
                  <a:pt x="0" y="0"/>
                </a:cubicBezTo>
                <a:close/>
              </a:path>
            </a:pathLst>
          </a:custGeom>
          <a:solidFill>
            <a:srgbClr val="677B6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27" name="Google Shape;327;p24"/>
          <p:cNvSpPr/>
          <p:nvPr/>
        </p:nvSpPr>
        <p:spPr>
          <a:xfrm>
            <a:off x="1605929" y="3187156"/>
            <a:ext cx="118319" cy="189194"/>
          </a:xfrm>
          <a:custGeom>
            <a:rect b="b" l="l" r="r" t="t"/>
            <a:pathLst>
              <a:path extrusionOk="0" h="189194" w="118319">
                <a:moveTo>
                  <a:pt x="118320" y="189195"/>
                </a:moveTo>
                <a:cubicBezTo>
                  <a:pt x="77611" y="189195"/>
                  <a:pt x="39538" y="189195"/>
                  <a:pt x="0" y="189195"/>
                </a:cubicBezTo>
                <a:cubicBezTo>
                  <a:pt x="0" y="126227"/>
                  <a:pt x="0" y="64139"/>
                  <a:pt x="0" y="0"/>
                </a:cubicBezTo>
                <a:cubicBezTo>
                  <a:pt x="39245" y="0"/>
                  <a:pt x="78197" y="0"/>
                  <a:pt x="118320" y="0"/>
                </a:cubicBezTo>
                <a:cubicBezTo>
                  <a:pt x="118320" y="62382"/>
                  <a:pt x="118320" y="124763"/>
                  <a:pt x="118320" y="189195"/>
                </a:cubicBezTo>
                <a:close/>
              </a:path>
            </a:pathLst>
          </a:custGeom>
          <a:solidFill>
            <a:srgbClr val="677B6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28" name="Google Shape;328;p24"/>
          <p:cNvSpPr/>
          <p:nvPr/>
        </p:nvSpPr>
        <p:spPr>
          <a:xfrm>
            <a:off x="1393598" y="3266231"/>
            <a:ext cx="116562" cy="109826"/>
          </a:xfrm>
          <a:custGeom>
            <a:rect b="b" l="l" r="r" t="t"/>
            <a:pathLst>
              <a:path extrusionOk="0" h="109826" w="116562">
                <a:moveTo>
                  <a:pt x="116563" y="109827"/>
                </a:moveTo>
                <a:cubicBezTo>
                  <a:pt x="77318" y="109827"/>
                  <a:pt x="39538" y="109827"/>
                  <a:pt x="0" y="109827"/>
                </a:cubicBezTo>
                <a:cubicBezTo>
                  <a:pt x="0" y="73803"/>
                  <a:pt x="0" y="37780"/>
                  <a:pt x="0" y="0"/>
                </a:cubicBezTo>
                <a:cubicBezTo>
                  <a:pt x="38366" y="0"/>
                  <a:pt x="76439" y="0"/>
                  <a:pt x="116563" y="0"/>
                </a:cubicBezTo>
                <a:cubicBezTo>
                  <a:pt x="116563" y="35437"/>
                  <a:pt x="116563" y="71460"/>
                  <a:pt x="116563" y="109827"/>
                </a:cubicBezTo>
                <a:close/>
              </a:path>
            </a:pathLst>
          </a:custGeom>
          <a:solidFill>
            <a:srgbClr val="677B6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7000"/>
          </a:blip>
          <a:stretch>
            <a:fillRect/>
          </a:stretch>
        </a:blipFill>
      </p:bgPr>
    </p:bg>
    <p:spTree>
      <p:nvGrpSpPr>
        <p:cNvPr id="332" name="Shape 332"/>
        <p:cNvGrpSpPr/>
        <p:nvPr/>
      </p:nvGrpSpPr>
      <p:grpSpPr>
        <a:xfrm>
          <a:off x="0" y="0"/>
          <a:ext cx="0" cy="0"/>
          <a:chOff x="0" y="0"/>
          <a:chExt cx="0" cy="0"/>
        </a:xfrm>
      </p:grpSpPr>
      <p:sp>
        <p:nvSpPr>
          <p:cNvPr id="333" name="Google Shape;333;p25"/>
          <p:cNvSpPr txBox="1"/>
          <p:nvPr/>
        </p:nvSpPr>
        <p:spPr>
          <a:xfrm>
            <a:off x="589280" y="810458"/>
            <a:ext cx="11013440" cy="1661993"/>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76D5D"/>
                </a:solidFill>
                <a:latin typeface="Arial"/>
                <a:ea typeface="Arial"/>
                <a:cs typeface="Arial"/>
                <a:sym typeface="Arial"/>
              </a:rPr>
              <a:t>PARADISE </a:t>
            </a:r>
            <a:r>
              <a:rPr b="0" i="0" lang="en-US" sz="3600" u="none" cap="none" strike="noStrike">
                <a:solidFill>
                  <a:srgbClr val="37453B"/>
                </a:solidFill>
                <a:latin typeface="Arial"/>
                <a:ea typeface="Arial"/>
                <a:cs typeface="Arial"/>
                <a:sym typeface="Arial"/>
              </a:rPr>
              <a:t>DIFFERENCE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27312A"/>
              </a:buClr>
              <a:buSzPts val="2800"/>
              <a:buFont typeface="Arial"/>
              <a:buNone/>
            </a:pPr>
            <a:r>
              <a:rPr b="0" i="0" lang="en-US" sz="2800" u="none" cap="none" strike="noStrike">
                <a:solidFill>
                  <a:srgbClr val="27312A"/>
                </a:solidFill>
                <a:latin typeface="Arial"/>
                <a:ea typeface="Arial"/>
                <a:cs typeface="Arial"/>
                <a:sym typeface="Arial"/>
              </a:rPr>
              <a:t>Online Booking</a:t>
            </a:r>
            <a:br>
              <a:rPr b="0" i="0" lang="en-US" sz="2800" u="none" cap="none" strike="noStrike">
                <a:solidFill>
                  <a:srgbClr val="27312A"/>
                </a:solidFill>
                <a:latin typeface="Arial"/>
                <a:ea typeface="Arial"/>
                <a:cs typeface="Arial"/>
                <a:sym typeface="Arial"/>
              </a:rPr>
            </a:br>
            <a:r>
              <a:rPr b="0" i="0" lang="en-US" sz="2800" u="none" cap="none" strike="noStrike">
                <a:solidFill>
                  <a:srgbClr val="27312A"/>
                </a:solidFill>
                <a:latin typeface="Arial"/>
                <a:ea typeface="Arial"/>
                <a:cs typeface="Arial"/>
                <a:sym typeface="Arial"/>
              </a:rPr>
              <a:t>Dynamic Pricing</a:t>
            </a:r>
            <a:endParaRPr b="0" i="0" sz="1400" u="none" cap="none" strike="noStrike">
              <a:solidFill>
                <a:srgbClr val="000000"/>
              </a:solidFill>
              <a:latin typeface="Arial"/>
              <a:ea typeface="Arial"/>
              <a:cs typeface="Arial"/>
              <a:sym typeface="Arial"/>
            </a:endParaRPr>
          </a:p>
        </p:txBody>
      </p:sp>
      <p:sp>
        <p:nvSpPr>
          <p:cNvPr id="334" name="Google Shape;334;p25"/>
          <p:cNvSpPr/>
          <p:nvPr/>
        </p:nvSpPr>
        <p:spPr>
          <a:xfrm>
            <a:off x="741680" y="2729914"/>
            <a:ext cx="5120640" cy="954107"/>
          </a:xfrm>
          <a:prstGeom prst="roundRect">
            <a:avLst>
              <a:gd fmla="val 16667" name="adj"/>
            </a:avLst>
          </a:prstGeom>
          <a:noFill/>
          <a:ln cap="flat" cmpd="sng" w="28575">
            <a:solidFill>
              <a:srgbClr val="37453B"/>
            </a:solidFill>
            <a:prstDash val="solid"/>
            <a:round/>
            <a:headEnd len="sm" w="sm" type="none"/>
            <a:tailEnd len="sm" w="sm" type="none"/>
          </a:ln>
        </p:spPr>
        <p:txBody>
          <a:bodyPr anchorCtr="0" anchor="ctr" bIns="45700" lIns="365750"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37453B"/>
                </a:solidFill>
                <a:latin typeface="Arial"/>
                <a:ea typeface="Arial"/>
                <a:cs typeface="Arial"/>
                <a:sym typeface="Arial"/>
              </a:rPr>
              <a:t>80% of current owners do not offer online booking.</a:t>
            </a:r>
            <a:endParaRPr b="0" i="0" sz="1400" u="none" cap="none" strike="noStrike">
              <a:solidFill>
                <a:srgbClr val="000000"/>
              </a:solidFill>
              <a:latin typeface="Arial"/>
              <a:ea typeface="Arial"/>
              <a:cs typeface="Arial"/>
              <a:sym typeface="Arial"/>
            </a:endParaRPr>
          </a:p>
        </p:txBody>
      </p:sp>
      <p:sp>
        <p:nvSpPr>
          <p:cNvPr id="335" name="Google Shape;335;p25"/>
          <p:cNvSpPr/>
          <p:nvPr/>
        </p:nvSpPr>
        <p:spPr>
          <a:xfrm>
            <a:off x="6156960" y="2729914"/>
            <a:ext cx="5120640" cy="954107"/>
          </a:xfrm>
          <a:prstGeom prst="roundRect">
            <a:avLst>
              <a:gd fmla="val 16667" name="adj"/>
            </a:avLst>
          </a:prstGeom>
          <a:noFill/>
          <a:ln cap="flat" cmpd="sng" w="28575">
            <a:solidFill>
              <a:srgbClr val="37453B"/>
            </a:solidFill>
            <a:prstDash val="solid"/>
            <a:round/>
            <a:headEnd len="sm" w="sm" type="none"/>
            <a:tailEnd len="sm" w="sm" type="none"/>
          </a:ln>
        </p:spPr>
        <p:txBody>
          <a:bodyPr anchorCtr="0" anchor="ctr" bIns="45700" lIns="365750"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37453B"/>
                </a:solidFill>
                <a:latin typeface="Arial"/>
                <a:ea typeface="Arial"/>
                <a:cs typeface="Arial"/>
                <a:sym typeface="Arial"/>
              </a:rPr>
              <a:t>65% of customers say they chose a park solely based on booking online.</a:t>
            </a:r>
            <a:endParaRPr b="0" i="0" sz="1400" u="none" cap="none" strike="noStrike">
              <a:solidFill>
                <a:srgbClr val="000000"/>
              </a:solidFill>
              <a:latin typeface="Arial"/>
              <a:ea typeface="Arial"/>
              <a:cs typeface="Arial"/>
              <a:sym typeface="Arial"/>
            </a:endParaRPr>
          </a:p>
        </p:txBody>
      </p:sp>
      <p:sp>
        <p:nvSpPr>
          <p:cNvPr id="336" name="Google Shape;336;p25"/>
          <p:cNvSpPr/>
          <p:nvPr/>
        </p:nvSpPr>
        <p:spPr>
          <a:xfrm>
            <a:off x="741680" y="3938976"/>
            <a:ext cx="5120640" cy="954107"/>
          </a:xfrm>
          <a:prstGeom prst="roundRect">
            <a:avLst>
              <a:gd fmla="val 16667" name="adj"/>
            </a:avLst>
          </a:prstGeom>
          <a:noFill/>
          <a:ln cap="flat" cmpd="sng" w="28575">
            <a:solidFill>
              <a:srgbClr val="37453B"/>
            </a:solidFill>
            <a:prstDash val="solid"/>
            <a:round/>
            <a:headEnd len="sm" w="sm" type="none"/>
            <a:tailEnd len="sm" w="sm" type="none"/>
          </a:ln>
        </p:spPr>
        <p:txBody>
          <a:bodyPr anchorCtr="0" anchor="ctr" bIns="45700" lIns="365750"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37453B"/>
                </a:solidFill>
                <a:latin typeface="Arial"/>
                <a:ea typeface="Arial"/>
                <a:cs typeface="Arial"/>
                <a:sym typeface="Arial"/>
              </a:rPr>
              <a:t>90% of current owners do not use dynamic pricing.</a:t>
            </a:r>
            <a:endParaRPr b="0" i="0" sz="1400" u="none" cap="none" strike="noStrike">
              <a:solidFill>
                <a:srgbClr val="000000"/>
              </a:solidFill>
              <a:latin typeface="Arial"/>
              <a:ea typeface="Arial"/>
              <a:cs typeface="Arial"/>
              <a:sym typeface="Arial"/>
            </a:endParaRPr>
          </a:p>
        </p:txBody>
      </p:sp>
      <p:sp>
        <p:nvSpPr>
          <p:cNvPr id="337" name="Google Shape;337;p25"/>
          <p:cNvSpPr/>
          <p:nvPr/>
        </p:nvSpPr>
        <p:spPr>
          <a:xfrm>
            <a:off x="6156960" y="3938976"/>
            <a:ext cx="5120640" cy="954107"/>
          </a:xfrm>
          <a:prstGeom prst="roundRect">
            <a:avLst>
              <a:gd fmla="val 16667" name="adj"/>
            </a:avLst>
          </a:prstGeom>
          <a:noFill/>
          <a:ln cap="flat" cmpd="sng" w="28575">
            <a:solidFill>
              <a:srgbClr val="37453B"/>
            </a:solidFill>
            <a:prstDash val="solid"/>
            <a:round/>
            <a:headEnd len="sm" w="sm" type="none"/>
            <a:tailEnd len="sm" w="sm" type="none"/>
          </a:ln>
        </p:spPr>
        <p:txBody>
          <a:bodyPr anchorCtr="0" anchor="ctr" bIns="45700" lIns="365750"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37453B"/>
                </a:solidFill>
                <a:latin typeface="Arial"/>
                <a:ea typeface="Arial"/>
                <a:cs typeface="Arial"/>
                <a:sym typeface="Arial"/>
              </a:rPr>
              <a:t>Dynamic pricing is shown to double yearly revenue.</a:t>
            </a:r>
            <a:endParaRPr b="0" i="0" sz="1400" u="none" cap="none" strike="noStrike">
              <a:solidFill>
                <a:srgbClr val="000000"/>
              </a:solidFill>
              <a:latin typeface="Arial"/>
              <a:ea typeface="Arial"/>
              <a:cs typeface="Arial"/>
              <a:sym typeface="Arial"/>
            </a:endParaRPr>
          </a:p>
        </p:txBody>
      </p:sp>
      <p:pic>
        <p:nvPicPr>
          <p:cNvPr id="338" name="Google Shape;338;p25"/>
          <p:cNvPicPr preferRelativeResize="0"/>
          <p:nvPr/>
        </p:nvPicPr>
        <p:blipFill rotWithShape="1">
          <a:blip r:embed="rId4">
            <a:alphaModFix/>
          </a:blip>
          <a:srcRect b="0" l="0" r="0" t="0"/>
          <a:stretch/>
        </p:blipFill>
        <p:spPr>
          <a:xfrm>
            <a:off x="5319408" y="4541520"/>
            <a:ext cx="1228066" cy="14857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7000"/>
          </a:blip>
          <a:stretch>
            <a:fillRect/>
          </a:stretch>
        </a:blipFill>
      </p:bgPr>
    </p:bg>
    <p:spTree>
      <p:nvGrpSpPr>
        <p:cNvPr id="342" name="Shape 342"/>
        <p:cNvGrpSpPr/>
        <p:nvPr/>
      </p:nvGrpSpPr>
      <p:grpSpPr>
        <a:xfrm>
          <a:off x="0" y="0"/>
          <a:ext cx="0" cy="0"/>
          <a:chOff x="0" y="0"/>
          <a:chExt cx="0" cy="0"/>
        </a:xfrm>
      </p:grpSpPr>
      <p:sp>
        <p:nvSpPr>
          <p:cNvPr id="343" name="Google Shape;343;p26"/>
          <p:cNvSpPr/>
          <p:nvPr/>
        </p:nvSpPr>
        <p:spPr>
          <a:xfrm>
            <a:off x="6165871" y="1599029"/>
            <a:ext cx="5171440" cy="4232811"/>
          </a:xfrm>
          <a:prstGeom prst="roundRect">
            <a:avLst>
              <a:gd fmla="val 5974" name="adj"/>
            </a:avLst>
          </a:prstGeom>
          <a:solidFill>
            <a:srgbClr val="576D5D">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4" name="Google Shape;344;p26"/>
          <p:cNvSpPr/>
          <p:nvPr/>
        </p:nvSpPr>
        <p:spPr>
          <a:xfrm>
            <a:off x="852279" y="1599029"/>
            <a:ext cx="5171440" cy="4232811"/>
          </a:xfrm>
          <a:prstGeom prst="roundRect">
            <a:avLst>
              <a:gd fmla="val 5974" name="adj"/>
            </a:avLst>
          </a:prstGeom>
          <a:solidFill>
            <a:srgbClr val="27312A">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5" name="Google Shape;345;p26"/>
          <p:cNvSpPr txBox="1"/>
          <p:nvPr/>
        </p:nvSpPr>
        <p:spPr>
          <a:xfrm>
            <a:off x="589280" y="810458"/>
            <a:ext cx="11013440" cy="646331"/>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76D5D"/>
                </a:solidFill>
                <a:latin typeface="Arial"/>
                <a:ea typeface="Arial"/>
                <a:cs typeface="Arial"/>
                <a:sym typeface="Arial"/>
              </a:rPr>
              <a:t>PARADISE </a:t>
            </a:r>
            <a:r>
              <a:rPr b="0" i="0" lang="en-US" sz="3600" u="none" cap="none" strike="noStrike">
                <a:solidFill>
                  <a:srgbClr val="37453B"/>
                </a:solidFill>
                <a:latin typeface="Arial"/>
                <a:ea typeface="Arial"/>
                <a:cs typeface="Arial"/>
                <a:sym typeface="Arial"/>
              </a:rPr>
              <a:t>DIFFERENCE</a:t>
            </a:r>
            <a:endParaRPr b="0" i="0" sz="1400" u="none" cap="none" strike="noStrike">
              <a:solidFill>
                <a:srgbClr val="000000"/>
              </a:solidFill>
              <a:latin typeface="Arial"/>
              <a:ea typeface="Arial"/>
              <a:cs typeface="Arial"/>
              <a:sym typeface="Arial"/>
            </a:endParaRPr>
          </a:p>
        </p:txBody>
      </p:sp>
      <p:pic>
        <p:nvPicPr>
          <p:cNvPr id="346" name="Google Shape;346;p26"/>
          <p:cNvPicPr preferRelativeResize="0"/>
          <p:nvPr/>
        </p:nvPicPr>
        <p:blipFill rotWithShape="1">
          <a:blip r:embed="rId4">
            <a:alphaModFix/>
          </a:blip>
          <a:srcRect b="0" l="0" r="0" t="0"/>
          <a:stretch/>
        </p:blipFill>
        <p:spPr>
          <a:xfrm>
            <a:off x="1112056" y="1806816"/>
            <a:ext cx="4651886" cy="2334906"/>
          </a:xfrm>
          <a:prstGeom prst="rect">
            <a:avLst/>
          </a:prstGeom>
          <a:noFill/>
          <a:ln>
            <a:noFill/>
          </a:ln>
        </p:spPr>
      </p:pic>
      <p:pic>
        <p:nvPicPr>
          <p:cNvPr id="347" name="Google Shape;347;p26"/>
          <p:cNvPicPr preferRelativeResize="0"/>
          <p:nvPr/>
        </p:nvPicPr>
        <p:blipFill rotWithShape="1">
          <a:blip r:embed="rId5">
            <a:alphaModFix/>
          </a:blip>
          <a:srcRect b="0" l="0" r="0" t="0"/>
          <a:stretch/>
        </p:blipFill>
        <p:spPr>
          <a:xfrm>
            <a:off x="6425648" y="1802251"/>
            <a:ext cx="4654296" cy="2344036"/>
          </a:xfrm>
          <a:prstGeom prst="rect">
            <a:avLst/>
          </a:prstGeom>
          <a:noFill/>
          <a:ln>
            <a:noFill/>
          </a:ln>
        </p:spPr>
      </p:pic>
      <p:sp>
        <p:nvSpPr>
          <p:cNvPr id="348" name="Google Shape;348;p26"/>
          <p:cNvSpPr/>
          <p:nvPr/>
        </p:nvSpPr>
        <p:spPr>
          <a:xfrm>
            <a:off x="1112056" y="3992458"/>
            <a:ext cx="4651886" cy="1591189"/>
          </a:xfrm>
          <a:prstGeom prst="roundRect">
            <a:avLst>
              <a:gd fmla="val 13264" name="adj"/>
            </a:avLst>
          </a:prstGeom>
          <a:solidFill>
            <a:srgbClr val="2731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Proximity to tourism draws such as water are a must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r>
              <a:rPr b="0" i="0" lang="en-US" sz="1400" u="none" cap="none" strike="noStrike">
                <a:solidFill>
                  <a:schemeClr val="lt1"/>
                </a:solidFill>
                <a:latin typeface="Arial"/>
                <a:ea typeface="Arial"/>
                <a:cs typeface="Arial"/>
                <a:sym typeface="Arial"/>
              </a:rPr>
              <a:t>We focus our advertising and guest experience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to attract elite customers who pay for premium amenities.</a:t>
            </a:r>
            <a:endParaRPr b="0" i="0" sz="1400" u="none" cap="none" strike="noStrike">
              <a:solidFill>
                <a:srgbClr val="000000"/>
              </a:solidFill>
              <a:latin typeface="Arial"/>
              <a:ea typeface="Arial"/>
              <a:cs typeface="Arial"/>
              <a:sym typeface="Arial"/>
            </a:endParaRPr>
          </a:p>
        </p:txBody>
      </p:sp>
      <p:sp>
        <p:nvSpPr>
          <p:cNvPr id="349" name="Google Shape;349;p26"/>
          <p:cNvSpPr/>
          <p:nvPr/>
        </p:nvSpPr>
        <p:spPr>
          <a:xfrm>
            <a:off x="6425648" y="3992458"/>
            <a:ext cx="4651886" cy="1591189"/>
          </a:xfrm>
          <a:prstGeom prst="roundRect">
            <a:avLst>
              <a:gd fmla="val 13264" name="adj"/>
            </a:avLst>
          </a:prstGeom>
          <a:solidFill>
            <a:srgbClr val="576D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We Value-add or build High quality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Destination RV Resorts.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Much different from the outdated model of economy living in a “trailer park”.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p27"/>
          <p:cNvSpPr/>
          <p:nvPr/>
        </p:nvSpPr>
        <p:spPr>
          <a:xfrm>
            <a:off x="7062719" y="1671398"/>
            <a:ext cx="4315681" cy="3693512"/>
          </a:xfrm>
          <a:prstGeom prst="roundRect">
            <a:avLst>
              <a:gd fmla="val 11470" name="adj"/>
            </a:avLst>
          </a:prstGeom>
          <a:solidFill>
            <a:srgbClr val="27312A">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5" name="Google Shape;355;p27"/>
          <p:cNvSpPr txBox="1"/>
          <p:nvPr/>
        </p:nvSpPr>
        <p:spPr>
          <a:xfrm>
            <a:off x="2586182" y="407699"/>
            <a:ext cx="7019636" cy="707886"/>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576D5D"/>
                </a:solidFill>
                <a:latin typeface="Arial"/>
                <a:ea typeface="Arial"/>
                <a:cs typeface="Arial"/>
                <a:sym typeface="Arial"/>
              </a:rPr>
              <a:t>THE PARADISE </a:t>
            </a:r>
            <a:r>
              <a:rPr b="0" i="0" lang="en-US" sz="4000" u="none" cap="none" strike="noStrike">
                <a:solidFill>
                  <a:srgbClr val="37453B"/>
                </a:solidFill>
                <a:latin typeface="Arial"/>
                <a:ea typeface="Arial"/>
                <a:cs typeface="Arial"/>
                <a:sym typeface="Arial"/>
              </a:rPr>
              <a:t>THESIS</a:t>
            </a:r>
            <a:endParaRPr b="0" i="0" sz="1400" u="none" cap="none" strike="noStrike">
              <a:solidFill>
                <a:srgbClr val="000000"/>
              </a:solidFill>
              <a:latin typeface="Arial"/>
              <a:ea typeface="Arial"/>
              <a:cs typeface="Arial"/>
              <a:sym typeface="Arial"/>
            </a:endParaRPr>
          </a:p>
        </p:txBody>
      </p:sp>
      <p:sp>
        <p:nvSpPr>
          <p:cNvPr id="356" name="Google Shape;356;p27"/>
          <p:cNvSpPr txBox="1"/>
          <p:nvPr/>
        </p:nvSpPr>
        <p:spPr>
          <a:xfrm>
            <a:off x="822960" y="1328212"/>
            <a:ext cx="5730300" cy="4802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In Real Estate, Hotels, Apartments, and Storage are considered the Brass rings. We stay in Blue Ocean assets.</a:t>
            </a:r>
            <a:br>
              <a:rPr b="0" i="0" lang="en-US" sz="1800" u="none" cap="none" strike="noStrike">
                <a:solidFill>
                  <a:srgbClr val="050505"/>
                </a:solidFill>
                <a:latin typeface="Arial"/>
                <a:ea typeface="Arial"/>
                <a:cs typeface="Arial"/>
                <a:sym typeface="Arial"/>
              </a:rPr>
            </a:br>
            <a:r>
              <a:rPr b="0" i="0" lang="en-US" sz="1800" u="none" cap="none" strike="noStrike">
                <a:solidFill>
                  <a:srgbClr val="050505"/>
                </a:solidFill>
                <a:latin typeface="Arial"/>
                <a:ea typeface="Arial"/>
                <a:cs typeface="Arial"/>
                <a:sym typeface="Arial"/>
              </a:rPr>
              <a:t>When the ocean is red there is blood in the water, competition, and a feeding frenzy.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Meanwhile we focus on the blue ocean with almost no competitors.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The trends in RV ownership show the demand and we see much less competition for the assets in this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Owning an RV park today is like owning an Apartment building, plus a Hotel, times a Storage minus the building.</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A</a:t>
            </a:r>
            <a:r>
              <a:rPr b="0" i="0" lang="en-US" sz="1800" u="none" cap="none" strike="noStrike">
                <a:solidFill>
                  <a:schemeClr val="dk1"/>
                </a:solidFill>
                <a:latin typeface="Arial"/>
                <a:ea typeface="Arial"/>
                <a:cs typeface="Arial"/>
                <a:sym typeface="Arial"/>
              </a:rPr>
              <a:t> typical RV spot can be developed or bought for roughly $</a:t>
            </a:r>
            <a:r>
              <a:rPr lang="en-US" sz="1800">
                <a:solidFill>
                  <a:schemeClr val="dk1"/>
                </a:solidFill>
              </a:rPr>
              <a:t>35</a:t>
            </a:r>
            <a:r>
              <a:rPr b="0" i="0" lang="en-US" sz="1800" u="none" cap="none" strike="noStrike">
                <a:solidFill>
                  <a:schemeClr val="dk1"/>
                </a:solidFill>
                <a:latin typeface="Arial"/>
                <a:ea typeface="Arial"/>
                <a:cs typeface="Arial"/>
                <a:sym typeface="Arial"/>
              </a:rPr>
              <a:t>,000 with similar income to a multi-family unit which typically costs $150k to build.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rgbClr val="050505"/>
                </a:solidFill>
                <a:latin typeface="Arial"/>
                <a:ea typeface="Arial"/>
                <a:cs typeface="Arial"/>
                <a:sym typeface="Arial"/>
              </a:rPr>
              <a:t>Paradise Park Ventures, Invest in Paradise.</a:t>
            </a:r>
            <a:endParaRPr b="0" i="0" sz="1800" u="none" cap="none" strike="noStrike">
              <a:solidFill>
                <a:schemeClr val="dk1"/>
              </a:solidFill>
              <a:latin typeface="Arial"/>
              <a:ea typeface="Arial"/>
              <a:cs typeface="Arial"/>
              <a:sym typeface="Arial"/>
            </a:endParaRPr>
          </a:p>
        </p:txBody>
      </p:sp>
      <p:pic>
        <p:nvPicPr>
          <p:cNvPr descr="Map&#10;&#10;Description automatically generated" id="357" name="Google Shape;357;p27"/>
          <p:cNvPicPr preferRelativeResize="0"/>
          <p:nvPr/>
        </p:nvPicPr>
        <p:blipFill rotWithShape="1">
          <a:blip r:embed="rId4">
            <a:alphaModFix/>
          </a:blip>
          <a:srcRect b="14312" l="14000" r="13998" t="5781"/>
          <a:stretch/>
        </p:blipFill>
        <p:spPr>
          <a:xfrm>
            <a:off x="7224480" y="1783002"/>
            <a:ext cx="3992160" cy="3423920"/>
          </a:xfrm>
          <a:prstGeom prst="roundRect">
            <a:avLst>
              <a:gd fmla="val 11029" name="adj"/>
            </a:avLst>
          </a:prstGeom>
          <a:noFill/>
          <a:ln>
            <a:noFill/>
          </a:ln>
        </p:spPr>
      </p:pic>
      <p:sp>
        <p:nvSpPr>
          <p:cNvPr id="358" name="Google Shape;358;p27"/>
          <p:cNvSpPr/>
          <p:nvPr/>
        </p:nvSpPr>
        <p:spPr>
          <a:xfrm>
            <a:off x="7224481" y="1292799"/>
            <a:ext cx="3992160" cy="707886"/>
          </a:xfrm>
          <a:prstGeom prst="roundRect">
            <a:avLst>
              <a:gd fmla="val 40517" name="adj"/>
            </a:avLst>
          </a:prstGeom>
          <a:solidFill>
            <a:srgbClr val="4F2828"/>
          </a:solidFill>
          <a:ln cap="flat" cmpd="sng" w="12700">
            <a:solidFill>
              <a:srgbClr val="59202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Only 17% of the RV parks in America have Institutional funding</a:t>
            </a:r>
            <a:r>
              <a:rPr b="0" i="0" lang="en-US" sz="1600" u="none" cap="none" strike="noStrike">
                <a:solidFill>
                  <a:schemeClr val="lt1"/>
                </a:solidFill>
                <a:latin typeface="Arial"/>
                <a:ea typeface="Arial"/>
                <a:cs typeface="Arial"/>
                <a:sym typeface="Arial"/>
              </a:rPr>
              <a:t>.</a:t>
            </a:r>
            <a:br>
              <a:rPr b="0" i="0" lang="en-US" sz="1600" u="none" cap="none" strike="noStrike">
                <a:solidFill>
                  <a:schemeClr val="lt1"/>
                </a:solidFill>
                <a:latin typeface="Arial"/>
                <a:ea typeface="Arial"/>
                <a:cs typeface="Arial"/>
                <a:sym typeface="Arial"/>
              </a:rPr>
            </a:br>
            <a:endParaRPr b="0" i="0" sz="1600" u="none" cap="none" strike="noStrike">
              <a:solidFill>
                <a:schemeClr val="lt1"/>
              </a:solidFill>
              <a:latin typeface="Arial"/>
              <a:ea typeface="Arial"/>
              <a:cs typeface="Arial"/>
              <a:sym typeface="Arial"/>
            </a:endParaRPr>
          </a:p>
        </p:txBody>
      </p:sp>
      <p:sp>
        <p:nvSpPr>
          <p:cNvPr id="359" name="Google Shape;359;p27"/>
          <p:cNvSpPr/>
          <p:nvPr/>
        </p:nvSpPr>
        <p:spPr>
          <a:xfrm>
            <a:off x="7224480" y="5103558"/>
            <a:ext cx="3992160" cy="650111"/>
          </a:xfrm>
          <a:prstGeom prst="roundRect">
            <a:avLst>
              <a:gd fmla="val 40517" name="adj"/>
            </a:avLst>
          </a:prstGeom>
          <a:solidFill>
            <a:srgbClr val="37453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Quality out-performs value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during periods of volatility.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65000"/>
          </a:blip>
          <a:stretch>
            <a:fillRect/>
          </a:stretch>
        </a:blipFill>
      </p:bgPr>
    </p:bg>
    <p:spTree>
      <p:nvGrpSpPr>
        <p:cNvPr id="363" name="Shape 363"/>
        <p:cNvGrpSpPr/>
        <p:nvPr/>
      </p:nvGrpSpPr>
      <p:grpSpPr>
        <a:xfrm>
          <a:off x="0" y="0"/>
          <a:ext cx="0" cy="0"/>
          <a:chOff x="0" y="0"/>
          <a:chExt cx="0" cy="0"/>
        </a:xfrm>
      </p:grpSpPr>
      <p:sp>
        <p:nvSpPr>
          <p:cNvPr id="364" name="Google Shape;364;p28"/>
          <p:cNvSpPr txBox="1"/>
          <p:nvPr/>
        </p:nvSpPr>
        <p:spPr>
          <a:xfrm>
            <a:off x="2586182" y="682019"/>
            <a:ext cx="7019636" cy="646331"/>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576D5D"/>
              </a:buClr>
              <a:buSzPts val="3600"/>
              <a:buFont typeface="Arial"/>
              <a:buNone/>
            </a:pPr>
            <a:r>
              <a:rPr b="0" i="0" lang="en-US" sz="3600" u="none" cap="none" strike="noStrike">
                <a:solidFill>
                  <a:srgbClr val="576D5D"/>
                </a:solidFill>
                <a:latin typeface="Arial"/>
                <a:ea typeface="Arial"/>
                <a:cs typeface="Arial"/>
                <a:sym typeface="Arial"/>
              </a:rPr>
              <a:t>The Paradise </a:t>
            </a:r>
            <a:r>
              <a:rPr b="0" i="0" lang="en-US" sz="3600" u="none" cap="none" strike="noStrike">
                <a:solidFill>
                  <a:srgbClr val="37453B"/>
                </a:solidFill>
                <a:latin typeface="Arial"/>
                <a:ea typeface="Arial"/>
                <a:cs typeface="Arial"/>
                <a:sym typeface="Arial"/>
              </a:rPr>
              <a:t>Pledge</a:t>
            </a:r>
            <a:endParaRPr b="0" i="0" sz="1400" u="none" cap="none" strike="noStrike">
              <a:solidFill>
                <a:srgbClr val="000000"/>
              </a:solidFill>
              <a:latin typeface="Arial"/>
              <a:ea typeface="Arial"/>
              <a:cs typeface="Arial"/>
              <a:sym typeface="Arial"/>
            </a:endParaRPr>
          </a:p>
        </p:txBody>
      </p:sp>
      <p:pic>
        <p:nvPicPr>
          <p:cNvPr id="365" name="Google Shape;365;p28"/>
          <p:cNvPicPr preferRelativeResize="0"/>
          <p:nvPr/>
        </p:nvPicPr>
        <p:blipFill rotWithShape="1">
          <a:blip r:embed="rId4">
            <a:alphaModFix/>
          </a:blip>
          <a:srcRect b="0" l="0" r="0" t="0"/>
          <a:stretch/>
        </p:blipFill>
        <p:spPr>
          <a:xfrm>
            <a:off x="4458144" y="3093405"/>
            <a:ext cx="3275711" cy="3289417"/>
          </a:xfrm>
          <a:prstGeom prst="rect">
            <a:avLst/>
          </a:prstGeom>
          <a:noFill/>
          <a:ln>
            <a:noFill/>
          </a:ln>
        </p:spPr>
      </p:pic>
      <p:sp>
        <p:nvSpPr>
          <p:cNvPr id="366" name="Google Shape;366;p28"/>
          <p:cNvSpPr txBox="1"/>
          <p:nvPr/>
        </p:nvSpPr>
        <p:spPr>
          <a:xfrm>
            <a:off x="5660170" y="2096298"/>
            <a:ext cx="2357120"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37453B"/>
                </a:solidFill>
                <a:latin typeface="Arial"/>
                <a:ea typeface="Arial"/>
                <a:cs typeface="Arial"/>
                <a:sym typeface="Arial"/>
              </a:rPr>
              <a:t>Paradise People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7312A"/>
                </a:solidFill>
                <a:latin typeface="Arial"/>
                <a:ea typeface="Arial"/>
                <a:cs typeface="Arial"/>
                <a:sym typeface="Arial"/>
              </a:rPr>
              <a:t>People make the Paradise, so we build up our people to be Healthy Wealthy and Wise.</a:t>
            </a:r>
            <a:endParaRPr b="0" i="0" sz="1400" u="none" cap="none" strike="noStrike">
              <a:solidFill>
                <a:srgbClr val="27312A"/>
              </a:solidFill>
              <a:latin typeface="Arial"/>
              <a:ea typeface="Arial"/>
              <a:cs typeface="Arial"/>
              <a:sym typeface="Arial"/>
            </a:endParaRPr>
          </a:p>
        </p:txBody>
      </p:sp>
      <p:sp>
        <p:nvSpPr>
          <p:cNvPr id="367" name="Google Shape;367;p28"/>
          <p:cNvSpPr txBox="1"/>
          <p:nvPr/>
        </p:nvSpPr>
        <p:spPr>
          <a:xfrm>
            <a:off x="7835455" y="3093405"/>
            <a:ext cx="2357120"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37453B"/>
                </a:solidFill>
                <a:latin typeface="Arial"/>
                <a:ea typeface="Arial"/>
                <a:cs typeface="Arial"/>
                <a:sym typeface="Arial"/>
              </a:rPr>
              <a:t>Paradise Profits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7312A"/>
                </a:solidFill>
                <a:latin typeface="Arial"/>
                <a:ea typeface="Arial"/>
                <a:cs typeface="Arial"/>
                <a:sym typeface="Arial"/>
              </a:rPr>
              <a:t>We thrill our capital partners with investor focused technology from the inception of our company. </a:t>
            </a:r>
            <a:endParaRPr b="0" i="0" sz="1400" u="none" cap="none" strike="noStrike">
              <a:solidFill>
                <a:srgbClr val="000000"/>
              </a:solidFill>
              <a:latin typeface="Arial"/>
              <a:ea typeface="Arial"/>
              <a:cs typeface="Arial"/>
              <a:sym typeface="Arial"/>
            </a:endParaRPr>
          </a:p>
        </p:txBody>
      </p:sp>
      <p:sp>
        <p:nvSpPr>
          <p:cNvPr id="368" name="Google Shape;368;p28"/>
          <p:cNvSpPr txBox="1"/>
          <p:nvPr/>
        </p:nvSpPr>
        <p:spPr>
          <a:xfrm>
            <a:off x="9296400" y="4744235"/>
            <a:ext cx="2717338"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37453B"/>
                </a:solidFill>
                <a:latin typeface="Arial"/>
                <a:ea typeface="Arial"/>
                <a:cs typeface="Arial"/>
                <a:sym typeface="Arial"/>
              </a:rPr>
              <a:t>Paradise Places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7312A"/>
                </a:solidFill>
                <a:latin typeface="Arial"/>
                <a:ea typeface="Arial"/>
                <a:cs typeface="Arial"/>
                <a:sym typeface="Arial"/>
              </a:rPr>
              <a:t>We Bring Paradise to the communities we build in and community in the places we build. </a:t>
            </a:r>
            <a:endParaRPr b="0" i="0" sz="1400" u="none" cap="none" strike="noStrike">
              <a:solidFill>
                <a:srgbClr val="27312A"/>
              </a:solidFill>
              <a:latin typeface="Arial"/>
              <a:ea typeface="Arial"/>
              <a:cs typeface="Arial"/>
              <a:sym typeface="Arial"/>
            </a:endParaRPr>
          </a:p>
        </p:txBody>
      </p:sp>
      <p:sp>
        <p:nvSpPr>
          <p:cNvPr id="369" name="Google Shape;369;p28"/>
          <p:cNvSpPr txBox="1"/>
          <p:nvPr/>
        </p:nvSpPr>
        <p:spPr>
          <a:xfrm>
            <a:off x="2379741" y="2516457"/>
            <a:ext cx="2679416"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37453B"/>
                </a:solidFill>
                <a:latin typeface="Arial"/>
                <a:ea typeface="Arial"/>
                <a:cs typeface="Arial"/>
                <a:sym typeface="Arial"/>
              </a:rPr>
              <a:t>Paradise Properties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7312A"/>
                </a:solidFill>
                <a:latin typeface="Arial"/>
                <a:ea typeface="Arial"/>
                <a:cs typeface="Arial"/>
                <a:sym typeface="Arial"/>
              </a:rPr>
              <a:t>We create properties of lasting value using superior design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7312A"/>
                </a:solidFill>
                <a:latin typeface="Arial"/>
                <a:ea typeface="Arial"/>
                <a:cs typeface="Arial"/>
                <a:sym typeface="Arial"/>
              </a:rPr>
              <a:t>and amenities.</a:t>
            </a:r>
            <a:endParaRPr b="0" i="0" sz="1400" u="none" cap="none" strike="noStrike">
              <a:solidFill>
                <a:srgbClr val="000000"/>
              </a:solidFill>
              <a:latin typeface="Arial"/>
              <a:ea typeface="Arial"/>
              <a:cs typeface="Arial"/>
              <a:sym typeface="Arial"/>
            </a:endParaRPr>
          </a:p>
        </p:txBody>
      </p:sp>
      <p:sp>
        <p:nvSpPr>
          <p:cNvPr id="370" name="Google Shape;370;p28"/>
          <p:cNvSpPr txBox="1"/>
          <p:nvPr/>
        </p:nvSpPr>
        <p:spPr>
          <a:xfrm>
            <a:off x="556596" y="4044266"/>
            <a:ext cx="2542203"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37453B"/>
                </a:solidFill>
                <a:latin typeface="Arial"/>
                <a:ea typeface="Arial"/>
                <a:cs typeface="Arial"/>
                <a:sym typeface="Arial"/>
              </a:rPr>
              <a:t>Paradise Purpose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7312A"/>
                </a:solidFill>
                <a:latin typeface="Arial"/>
                <a:ea typeface="Arial"/>
                <a:cs typeface="Arial"/>
                <a:sym typeface="Arial"/>
              </a:rPr>
              <a:t>We Provide a home away from home while our guests escape their everyday lives.</a:t>
            </a:r>
            <a:endParaRPr b="0" i="0" sz="1400" u="none" cap="none" strike="noStrike">
              <a:solidFill>
                <a:srgbClr val="27312A"/>
              </a:solidFill>
              <a:latin typeface="Arial"/>
              <a:ea typeface="Arial"/>
              <a:cs typeface="Arial"/>
              <a:sym typeface="Arial"/>
            </a:endParaRPr>
          </a:p>
        </p:txBody>
      </p:sp>
      <p:grpSp>
        <p:nvGrpSpPr>
          <p:cNvPr id="371" name="Google Shape;371;p28"/>
          <p:cNvGrpSpPr/>
          <p:nvPr/>
        </p:nvGrpSpPr>
        <p:grpSpPr>
          <a:xfrm>
            <a:off x="6342657" y="1642095"/>
            <a:ext cx="992096" cy="474445"/>
            <a:chOff x="6342657" y="1535415"/>
            <a:chExt cx="992096" cy="474445"/>
          </a:xfrm>
        </p:grpSpPr>
        <p:sp>
          <p:nvSpPr>
            <p:cNvPr id="372" name="Google Shape;372;p28"/>
            <p:cNvSpPr/>
            <p:nvPr/>
          </p:nvSpPr>
          <p:spPr>
            <a:xfrm>
              <a:off x="6894838" y="1672254"/>
              <a:ext cx="439915" cy="263313"/>
            </a:xfrm>
            <a:custGeom>
              <a:rect b="b" l="l" r="r" t="t"/>
              <a:pathLst>
                <a:path extrusionOk="0" h="263313" w="439915">
                  <a:moveTo>
                    <a:pt x="439915" y="225479"/>
                  </a:moveTo>
                  <a:cubicBezTo>
                    <a:pt x="426783" y="225479"/>
                    <a:pt x="417233" y="226076"/>
                    <a:pt x="407683" y="225479"/>
                  </a:cubicBezTo>
                  <a:cubicBezTo>
                    <a:pt x="386791" y="224882"/>
                    <a:pt x="368884" y="224882"/>
                    <a:pt x="353365" y="245177"/>
                  </a:cubicBezTo>
                  <a:cubicBezTo>
                    <a:pt x="337248" y="266068"/>
                    <a:pt x="303225" y="267859"/>
                    <a:pt x="279946" y="255921"/>
                  </a:cubicBezTo>
                  <a:cubicBezTo>
                    <a:pt x="279349" y="255921"/>
                    <a:pt x="278752" y="255324"/>
                    <a:pt x="278155" y="255324"/>
                  </a:cubicBezTo>
                  <a:cubicBezTo>
                    <a:pt x="247713" y="237417"/>
                    <a:pt x="218465" y="215928"/>
                    <a:pt x="178473" y="227270"/>
                  </a:cubicBezTo>
                  <a:cubicBezTo>
                    <a:pt x="178473" y="226076"/>
                    <a:pt x="177876" y="224285"/>
                    <a:pt x="177876" y="223091"/>
                  </a:cubicBezTo>
                  <a:cubicBezTo>
                    <a:pt x="182651" y="217122"/>
                    <a:pt x="187427" y="211750"/>
                    <a:pt x="191605" y="205781"/>
                  </a:cubicBezTo>
                  <a:cubicBezTo>
                    <a:pt x="182055" y="195634"/>
                    <a:pt x="173698" y="195037"/>
                    <a:pt x="163551" y="203394"/>
                  </a:cubicBezTo>
                  <a:cubicBezTo>
                    <a:pt x="145644" y="218316"/>
                    <a:pt x="126543" y="231448"/>
                    <a:pt x="109233" y="246967"/>
                  </a:cubicBezTo>
                  <a:cubicBezTo>
                    <a:pt x="88341" y="264874"/>
                    <a:pt x="64465" y="266665"/>
                    <a:pt x="49543" y="249355"/>
                  </a:cubicBezTo>
                  <a:cubicBezTo>
                    <a:pt x="34620" y="231448"/>
                    <a:pt x="38799" y="209959"/>
                    <a:pt x="60884" y="192649"/>
                  </a:cubicBezTo>
                  <a:cubicBezTo>
                    <a:pt x="81775" y="176533"/>
                    <a:pt x="103264" y="160417"/>
                    <a:pt x="119977" y="147285"/>
                  </a:cubicBezTo>
                  <a:cubicBezTo>
                    <a:pt x="119977" y="132959"/>
                    <a:pt x="120574" y="122215"/>
                    <a:pt x="119977" y="111471"/>
                  </a:cubicBezTo>
                  <a:cubicBezTo>
                    <a:pt x="119380" y="107293"/>
                    <a:pt x="116992" y="102517"/>
                    <a:pt x="114008" y="99533"/>
                  </a:cubicBezTo>
                  <a:cubicBezTo>
                    <a:pt x="104458" y="90579"/>
                    <a:pt x="94310" y="82820"/>
                    <a:pt x="83566" y="75060"/>
                  </a:cubicBezTo>
                  <a:cubicBezTo>
                    <a:pt x="76403" y="69688"/>
                    <a:pt x="71628" y="61331"/>
                    <a:pt x="59690" y="69091"/>
                  </a:cubicBezTo>
                  <a:cubicBezTo>
                    <a:pt x="51333" y="73866"/>
                    <a:pt x="34620" y="51184"/>
                    <a:pt x="37008" y="38649"/>
                  </a:cubicBezTo>
                  <a:cubicBezTo>
                    <a:pt x="16116" y="42827"/>
                    <a:pt x="16116" y="42827"/>
                    <a:pt x="0" y="2835"/>
                  </a:cubicBezTo>
                  <a:cubicBezTo>
                    <a:pt x="17310" y="-746"/>
                    <a:pt x="34620" y="-4925"/>
                    <a:pt x="45364" y="17758"/>
                  </a:cubicBezTo>
                  <a:cubicBezTo>
                    <a:pt x="44171" y="20742"/>
                    <a:pt x="42380" y="26114"/>
                    <a:pt x="38799" y="35665"/>
                  </a:cubicBezTo>
                  <a:cubicBezTo>
                    <a:pt x="47155" y="30293"/>
                    <a:pt x="51333" y="27308"/>
                    <a:pt x="56706" y="23727"/>
                  </a:cubicBezTo>
                  <a:cubicBezTo>
                    <a:pt x="62675" y="35068"/>
                    <a:pt x="87744" y="34471"/>
                    <a:pt x="74016" y="57750"/>
                  </a:cubicBezTo>
                  <a:cubicBezTo>
                    <a:pt x="88938" y="70285"/>
                    <a:pt x="103861" y="83417"/>
                    <a:pt x="119977" y="94758"/>
                  </a:cubicBezTo>
                  <a:cubicBezTo>
                    <a:pt x="123558" y="97742"/>
                    <a:pt x="132512" y="97145"/>
                    <a:pt x="137287" y="94161"/>
                  </a:cubicBezTo>
                  <a:cubicBezTo>
                    <a:pt x="180264" y="69688"/>
                    <a:pt x="222047" y="44618"/>
                    <a:pt x="264427" y="20145"/>
                  </a:cubicBezTo>
                  <a:cubicBezTo>
                    <a:pt x="302628" y="-1940"/>
                    <a:pt x="334861" y="5223"/>
                    <a:pt x="354559" y="44618"/>
                  </a:cubicBezTo>
                  <a:cubicBezTo>
                    <a:pt x="385000" y="103114"/>
                    <a:pt x="410667" y="162804"/>
                    <a:pt x="439915" y="225479"/>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73" name="Google Shape;373;p28"/>
            <p:cNvSpPr/>
            <p:nvPr/>
          </p:nvSpPr>
          <p:spPr>
            <a:xfrm>
              <a:off x="6342657" y="1673298"/>
              <a:ext cx="374901" cy="260831"/>
            </a:xfrm>
            <a:custGeom>
              <a:rect b="b" l="l" r="r" t="t"/>
              <a:pathLst>
                <a:path extrusionOk="0" h="260831" w="374901">
                  <a:moveTo>
                    <a:pt x="247165" y="99682"/>
                  </a:moveTo>
                  <a:cubicBezTo>
                    <a:pt x="265072" y="84760"/>
                    <a:pt x="281786" y="71031"/>
                    <a:pt x="299693" y="56705"/>
                  </a:cubicBezTo>
                  <a:cubicBezTo>
                    <a:pt x="285964" y="34620"/>
                    <a:pt x="309243" y="33426"/>
                    <a:pt x="317600" y="22682"/>
                  </a:cubicBezTo>
                  <a:cubicBezTo>
                    <a:pt x="322375" y="25667"/>
                    <a:pt x="326553" y="28651"/>
                    <a:pt x="331925" y="31636"/>
                  </a:cubicBezTo>
                  <a:cubicBezTo>
                    <a:pt x="334313" y="2985"/>
                    <a:pt x="334313" y="2985"/>
                    <a:pt x="374902" y="0"/>
                  </a:cubicBezTo>
                  <a:cubicBezTo>
                    <a:pt x="368933" y="9550"/>
                    <a:pt x="381468" y="23279"/>
                    <a:pt x="366545" y="29845"/>
                  </a:cubicBezTo>
                  <a:cubicBezTo>
                    <a:pt x="358189" y="34023"/>
                    <a:pt x="348638" y="36411"/>
                    <a:pt x="338491" y="39395"/>
                  </a:cubicBezTo>
                  <a:cubicBezTo>
                    <a:pt x="345057" y="51333"/>
                    <a:pt x="331925" y="57899"/>
                    <a:pt x="321778" y="64465"/>
                  </a:cubicBezTo>
                  <a:cubicBezTo>
                    <a:pt x="317600" y="67450"/>
                    <a:pt x="310437" y="65062"/>
                    <a:pt x="301483" y="65062"/>
                  </a:cubicBezTo>
                  <a:cubicBezTo>
                    <a:pt x="295514" y="69240"/>
                    <a:pt x="285964" y="75209"/>
                    <a:pt x="277607" y="82969"/>
                  </a:cubicBezTo>
                  <a:cubicBezTo>
                    <a:pt x="265669" y="93713"/>
                    <a:pt x="247762" y="102070"/>
                    <a:pt x="255522" y="124155"/>
                  </a:cubicBezTo>
                  <a:cubicBezTo>
                    <a:pt x="257313" y="128930"/>
                    <a:pt x="252537" y="135496"/>
                    <a:pt x="250747" y="143256"/>
                  </a:cubicBezTo>
                  <a:cubicBezTo>
                    <a:pt x="271041" y="158775"/>
                    <a:pt x="292530" y="175489"/>
                    <a:pt x="314018" y="192202"/>
                  </a:cubicBezTo>
                  <a:cubicBezTo>
                    <a:pt x="335507" y="208915"/>
                    <a:pt x="340282" y="229806"/>
                    <a:pt x="325359" y="247713"/>
                  </a:cubicBezTo>
                  <a:cubicBezTo>
                    <a:pt x="311631" y="263830"/>
                    <a:pt x="286561" y="263830"/>
                    <a:pt x="267460" y="248907"/>
                  </a:cubicBezTo>
                  <a:cubicBezTo>
                    <a:pt x="247165" y="232791"/>
                    <a:pt x="226871" y="216675"/>
                    <a:pt x="205382" y="201752"/>
                  </a:cubicBezTo>
                  <a:cubicBezTo>
                    <a:pt x="201204" y="198768"/>
                    <a:pt x="192847" y="198768"/>
                    <a:pt x="188072" y="201155"/>
                  </a:cubicBezTo>
                  <a:cubicBezTo>
                    <a:pt x="160615" y="216675"/>
                    <a:pt x="133157" y="232791"/>
                    <a:pt x="106297" y="249504"/>
                  </a:cubicBezTo>
                  <a:cubicBezTo>
                    <a:pt x="87196" y="261442"/>
                    <a:pt x="66305" y="262636"/>
                    <a:pt x="45413" y="259055"/>
                  </a:cubicBezTo>
                  <a:cubicBezTo>
                    <a:pt x="19746" y="254876"/>
                    <a:pt x="-1145" y="228613"/>
                    <a:pt x="49" y="201155"/>
                  </a:cubicBezTo>
                  <a:cubicBezTo>
                    <a:pt x="3033" y="153403"/>
                    <a:pt x="6018" y="105651"/>
                    <a:pt x="13181" y="59093"/>
                  </a:cubicBezTo>
                  <a:cubicBezTo>
                    <a:pt x="20343" y="11938"/>
                    <a:pt x="65708" y="-7163"/>
                    <a:pt x="107491" y="17310"/>
                  </a:cubicBezTo>
                  <a:cubicBezTo>
                    <a:pt x="154049" y="44768"/>
                    <a:pt x="200010" y="72225"/>
                    <a:pt x="247165" y="99682"/>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74" name="Google Shape;374;p28"/>
            <p:cNvSpPr/>
            <p:nvPr/>
          </p:nvSpPr>
          <p:spPr>
            <a:xfrm>
              <a:off x="6693683" y="1610624"/>
              <a:ext cx="215480" cy="399236"/>
            </a:xfrm>
            <a:custGeom>
              <a:rect b="b" l="l" r="r" t="t"/>
              <a:pathLst>
                <a:path extrusionOk="0" h="399236" w="215480">
                  <a:moveTo>
                    <a:pt x="54915" y="198171"/>
                  </a:moveTo>
                  <a:cubicBezTo>
                    <a:pt x="60287" y="213093"/>
                    <a:pt x="65659" y="228016"/>
                    <a:pt x="71628" y="245326"/>
                  </a:cubicBezTo>
                  <a:cubicBezTo>
                    <a:pt x="65659" y="243535"/>
                    <a:pt x="60287" y="241148"/>
                    <a:pt x="52527" y="238760"/>
                  </a:cubicBezTo>
                  <a:cubicBezTo>
                    <a:pt x="59093" y="263830"/>
                    <a:pt x="78194" y="275768"/>
                    <a:pt x="96698" y="288900"/>
                  </a:cubicBezTo>
                  <a:cubicBezTo>
                    <a:pt x="51930" y="307404"/>
                    <a:pt x="9550" y="260248"/>
                    <a:pt x="10147" y="191605"/>
                  </a:cubicBezTo>
                  <a:cubicBezTo>
                    <a:pt x="14326" y="196977"/>
                    <a:pt x="17310" y="201155"/>
                    <a:pt x="23279" y="208915"/>
                  </a:cubicBezTo>
                  <a:cubicBezTo>
                    <a:pt x="20892" y="177279"/>
                    <a:pt x="13132" y="148628"/>
                    <a:pt x="29845" y="121768"/>
                  </a:cubicBezTo>
                  <a:cubicBezTo>
                    <a:pt x="34023" y="136093"/>
                    <a:pt x="37605" y="149822"/>
                    <a:pt x="41783" y="164147"/>
                  </a:cubicBezTo>
                  <a:cubicBezTo>
                    <a:pt x="43574" y="164147"/>
                    <a:pt x="45961" y="163551"/>
                    <a:pt x="47752" y="163551"/>
                  </a:cubicBezTo>
                  <a:cubicBezTo>
                    <a:pt x="49543" y="127140"/>
                    <a:pt x="52527" y="91326"/>
                    <a:pt x="76403" y="61481"/>
                  </a:cubicBezTo>
                  <a:cubicBezTo>
                    <a:pt x="76403" y="81178"/>
                    <a:pt x="76403" y="99682"/>
                    <a:pt x="76403" y="114008"/>
                  </a:cubicBezTo>
                  <a:cubicBezTo>
                    <a:pt x="88341" y="89535"/>
                    <a:pt x="101473" y="62675"/>
                    <a:pt x="114008" y="35217"/>
                  </a:cubicBezTo>
                  <a:cubicBezTo>
                    <a:pt x="118783" y="25070"/>
                    <a:pt x="119380" y="13132"/>
                    <a:pt x="122364" y="0"/>
                  </a:cubicBezTo>
                  <a:cubicBezTo>
                    <a:pt x="134302" y="13132"/>
                    <a:pt x="134302" y="28651"/>
                    <a:pt x="131915" y="45961"/>
                  </a:cubicBezTo>
                  <a:cubicBezTo>
                    <a:pt x="130124" y="56706"/>
                    <a:pt x="131915" y="68047"/>
                    <a:pt x="131915" y="79388"/>
                  </a:cubicBezTo>
                  <a:cubicBezTo>
                    <a:pt x="133109" y="79985"/>
                    <a:pt x="134899" y="79985"/>
                    <a:pt x="136093" y="80582"/>
                  </a:cubicBezTo>
                  <a:cubicBezTo>
                    <a:pt x="142659" y="72225"/>
                    <a:pt x="149822" y="63868"/>
                    <a:pt x="156388" y="55512"/>
                  </a:cubicBezTo>
                  <a:cubicBezTo>
                    <a:pt x="158178" y="56706"/>
                    <a:pt x="159969" y="57899"/>
                    <a:pt x="161760" y="59093"/>
                  </a:cubicBezTo>
                  <a:cubicBezTo>
                    <a:pt x="146837" y="82969"/>
                    <a:pt x="151613" y="105651"/>
                    <a:pt x="163551" y="127737"/>
                  </a:cubicBezTo>
                  <a:cubicBezTo>
                    <a:pt x="170713" y="119977"/>
                    <a:pt x="177876" y="111620"/>
                    <a:pt x="185039" y="103861"/>
                  </a:cubicBezTo>
                  <a:cubicBezTo>
                    <a:pt x="186830" y="104458"/>
                    <a:pt x="189217" y="105054"/>
                    <a:pt x="191008" y="105651"/>
                  </a:cubicBezTo>
                  <a:cubicBezTo>
                    <a:pt x="162954" y="130124"/>
                    <a:pt x="186233" y="154000"/>
                    <a:pt x="188023" y="180264"/>
                  </a:cubicBezTo>
                  <a:cubicBezTo>
                    <a:pt x="195186" y="174295"/>
                    <a:pt x="201155" y="170116"/>
                    <a:pt x="204140" y="167132"/>
                  </a:cubicBezTo>
                  <a:cubicBezTo>
                    <a:pt x="201155" y="189217"/>
                    <a:pt x="197574" y="211899"/>
                    <a:pt x="194589" y="235179"/>
                  </a:cubicBezTo>
                  <a:cubicBezTo>
                    <a:pt x="190411" y="269799"/>
                    <a:pt x="170116" y="291287"/>
                    <a:pt x="134302" y="303225"/>
                  </a:cubicBezTo>
                  <a:cubicBezTo>
                    <a:pt x="163551" y="318745"/>
                    <a:pt x="189217" y="332473"/>
                    <a:pt x="215481" y="346799"/>
                  </a:cubicBezTo>
                  <a:cubicBezTo>
                    <a:pt x="211303" y="370078"/>
                    <a:pt x="194589" y="377838"/>
                    <a:pt x="176085" y="364706"/>
                  </a:cubicBezTo>
                  <a:cubicBezTo>
                    <a:pt x="159969" y="352768"/>
                    <a:pt x="143256" y="341427"/>
                    <a:pt x="124155" y="327698"/>
                  </a:cubicBezTo>
                  <a:cubicBezTo>
                    <a:pt x="125946" y="347396"/>
                    <a:pt x="125946" y="364109"/>
                    <a:pt x="128930" y="380225"/>
                  </a:cubicBezTo>
                  <a:cubicBezTo>
                    <a:pt x="130721" y="392163"/>
                    <a:pt x="127737" y="396342"/>
                    <a:pt x="115799" y="398132"/>
                  </a:cubicBezTo>
                  <a:cubicBezTo>
                    <a:pt x="90132" y="401714"/>
                    <a:pt x="84760" y="397535"/>
                    <a:pt x="87147" y="371272"/>
                  </a:cubicBezTo>
                  <a:cubicBezTo>
                    <a:pt x="88341" y="359931"/>
                    <a:pt x="89535" y="348590"/>
                    <a:pt x="90132" y="337249"/>
                  </a:cubicBezTo>
                  <a:cubicBezTo>
                    <a:pt x="90132" y="335458"/>
                    <a:pt x="89535" y="334264"/>
                    <a:pt x="88938" y="330683"/>
                  </a:cubicBezTo>
                  <a:cubicBezTo>
                    <a:pt x="72822" y="342024"/>
                    <a:pt x="57302" y="353365"/>
                    <a:pt x="41783" y="364109"/>
                  </a:cubicBezTo>
                  <a:cubicBezTo>
                    <a:pt x="22682" y="377838"/>
                    <a:pt x="8954" y="373063"/>
                    <a:pt x="0" y="347993"/>
                  </a:cubicBezTo>
                  <a:cubicBezTo>
                    <a:pt x="33426" y="330683"/>
                    <a:pt x="66256" y="312776"/>
                    <a:pt x="100279" y="295466"/>
                  </a:cubicBezTo>
                  <a:cubicBezTo>
                    <a:pt x="103861" y="293675"/>
                    <a:pt x="109233" y="293078"/>
                    <a:pt x="113411" y="293675"/>
                  </a:cubicBezTo>
                  <a:cubicBezTo>
                    <a:pt x="136093" y="296659"/>
                    <a:pt x="151016" y="287706"/>
                    <a:pt x="158178" y="265621"/>
                  </a:cubicBezTo>
                  <a:cubicBezTo>
                    <a:pt x="164744" y="245923"/>
                    <a:pt x="161163" y="226822"/>
                    <a:pt x="153403" y="205334"/>
                  </a:cubicBezTo>
                  <a:cubicBezTo>
                    <a:pt x="148031" y="226822"/>
                    <a:pt x="145644" y="247713"/>
                    <a:pt x="124155" y="260845"/>
                  </a:cubicBezTo>
                  <a:cubicBezTo>
                    <a:pt x="132512" y="234582"/>
                    <a:pt x="143256" y="210109"/>
                    <a:pt x="127737" y="184442"/>
                  </a:cubicBezTo>
                  <a:cubicBezTo>
                    <a:pt x="120574" y="198171"/>
                    <a:pt x="114008" y="210706"/>
                    <a:pt x="107442" y="223837"/>
                  </a:cubicBezTo>
                  <a:cubicBezTo>
                    <a:pt x="106248" y="223837"/>
                    <a:pt x="105054" y="223837"/>
                    <a:pt x="103264" y="223837"/>
                  </a:cubicBezTo>
                  <a:cubicBezTo>
                    <a:pt x="100876" y="204140"/>
                    <a:pt x="98488" y="184442"/>
                    <a:pt x="96101" y="163551"/>
                  </a:cubicBezTo>
                  <a:cubicBezTo>
                    <a:pt x="82969" y="184442"/>
                    <a:pt x="81775" y="206527"/>
                    <a:pt x="84163" y="231597"/>
                  </a:cubicBezTo>
                  <a:cubicBezTo>
                    <a:pt x="75806" y="220256"/>
                    <a:pt x="66853" y="208915"/>
                    <a:pt x="58496" y="197574"/>
                  </a:cubicBezTo>
                  <a:cubicBezTo>
                    <a:pt x="57302" y="197574"/>
                    <a:pt x="56109" y="198171"/>
                    <a:pt x="54915" y="198171"/>
                  </a:cubicBezTo>
                  <a:close/>
                </a:path>
              </a:pathLst>
            </a:custGeom>
            <a:solidFill>
              <a:srgbClr val="4F282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75" name="Google Shape;375;p28"/>
            <p:cNvSpPr/>
            <p:nvPr/>
          </p:nvSpPr>
          <p:spPr>
            <a:xfrm>
              <a:off x="6360603" y="1535415"/>
              <a:ext cx="128342" cy="128342"/>
            </a:xfrm>
            <a:custGeom>
              <a:rect b="b" l="l" r="r" t="t"/>
              <a:pathLst>
                <a:path extrusionOk="0" h="128342" w="128342">
                  <a:moveTo>
                    <a:pt x="9" y="64465"/>
                  </a:moveTo>
                  <a:cubicBezTo>
                    <a:pt x="-588" y="28054"/>
                    <a:pt x="27467" y="0"/>
                    <a:pt x="63281" y="0"/>
                  </a:cubicBezTo>
                  <a:cubicBezTo>
                    <a:pt x="99095" y="0"/>
                    <a:pt x="128343" y="28651"/>
                    <a:pt x="128343" y="63868"/>
                  </a:cubicBezTo>
                  <a:cubicBezTo>
                    <a:pt x="128343" y="99085"/>
                    <a:pt x="97901" y="128930"/>
                    <a:pt x="63281" y="128334"/>
                  </a:cubicBezTo>
                  <a:cubicBezTo>
                    <a:pt x="28064" y="127737"/>
                    <a:pt x="9" y="99085"/>
                    <a:pt x="9" y="64465"/>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76" name="Google Shape;376;p28"/>
            <p:cNvSpPr/>
            <p:nvPr/>
          </p:nvSpPr>
          <p:spPr>
            <a:xfrm>
              <a:off x="7122845" y="1535415"/>
              <a:ext cx="128352" cy="127139"/>
            </a:xfrm>
            <a:custGeom>
              <a:rect b="b" l="l" r="r" t="t"/>
              <a:pathLst>
                <a:path extrusionOk="0" h="127139" w="128352">
                  <a:moveTo>
                    <a:pt x="64474" y="0"/>
                  </a:moveTo>
                  <a:cubicBezTo>
                    <a:pt x="100885" y="0"/>
                    <a:pt x="128940" y="28054"/>
                    <a:pt x="128343" y="64465"/>
                  </a:cubicBezTo>
                  <a:cubicBezTo>
                    <a:pt x="128343" y="100279"/>
                    <a:pt x="100288" y="127140"/>
                    <a:pt x="64474" y="127140"/>
                  </a:cubicBezTo>
                  <a:cubicBezTo>
                    <a:pt x="28063" y="127140"/>
                    <a:pt x="-588" y="97892"/>
                    <a:pt x="9" y="62675"/>
                  </a:cubicBezTo>
                  <a:cubicBezTo>
                    <a:pt x="606" y="28054"/>
                    <a:pt x="29257" y="0"/>
                    <a:pt x="64474" y="0"/>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grpSp>
      <p:sp>
        <p:nvSpPr>
          <p:cNvPr id="377" name="Google Shape;377;p28"/>
          <p:cNvSpPr/>
          <p:nvPr/>
        </p:nvSpPr>
        <p:spPr>
          <a:xfrm>
            <a:off x="8806289" y="2306211"/>
            <a:ext cx="369602" cy="787490"/>
          </a:xfrm>
          <a:custGeom>
            <a:rect b="b" l="l" r="r" t="t"/>
            <a:pathLst>
              <a:path extrusionOk="0" h="787490" w="369602">
                <a:moveTo>
                  <a:pt x="191077" y="0"/>
                </a:moveTo>
                <a:cubicBezTo>
                  <a:pt x="199915" y="6783"/>
                  <a:pt x="208958" y="13360"/>
                  <a:pt x="217385" y="20759"/>
                </a:cubicBezTo>
                <a:cubicBezTo>
                  <a:pt x="264863" y="61249"/>
                  <a:pt x="312136" y="101739"/>
                  <a:pt x="359409" y="142229"/>
                </a:cubicBezTo>
                <a:cubicBezTo>
                  <a:pt x="368863" y="150245"/>
                  <a:pt x="371741" y="159700"/>
                  <a:pt x="368041" y="169565"/>
                </a:cubicBezTo>
                <a:cubicBezTo>
                  <a:pt x="364342" y="179431"/>
                  <a:pt x="356120" y="184569"/>
                  <a:pt x="343788" y="184569"/>
                </a:cubicBezTo>
                <a:cubicBezTo>
                  <a:pt x="322413" y="184569"/>
                  <a:pt x="301243" y="184569"/>
                  <a:pt x="279867" y="184569"/>
                </a:cubicBezTo>
                <a:cubicBezTo>
                  <a:pt x="279456" y="184569"/>
                  <a:pt x="278840" y="184775"/>
                  <a:pt x="277195" y="184980"/>
                </a:cubicBezTo>
                <a:cubicBezTo>
                  <a:pt x="277195" y="188885"/>
                  <a:pt x="277195" y="193202"/>
                  <a:pt x="277195" y="197518"/>
                </a:cubicBezTo>
                <a:cubicBezTo>
                  <a:pt x="277195" y="216221"/>
                  <a:pt x="276990" y="234925"/>
                  <a:pt x="277195" y="253629"/>
                </a:cubicBezTo>
                <a:cubicBezTo>
                  <a:pt x="277195" y="258150"/>
                  <a:pt x="275962" y="260822"/>
                  <a:pt x="271646" y="263289"/>
                </a:cubicBezTo>
                <a:cubicBezTo>
                  <a:pt x="182033" y="315700"/>
                  <a:pt x="135172" y="394008"/>
                  <a:pt x="139282" y="497803"/>
                </a:cubicBezTo>
                <a:cubicBezTo>
                  <a:pt x="142982" y="591526"/>
                  <a:pt x="189844" y="661407"/>
                  <a:pt x="270824" y="708269"/>
                </a:cubicBezTo>
                <a:cubicBezTo>
                  <a:pt x="275551" y="710941"/>
                  <a:pt x="277195" y="713613"/>
                  <a:pt x="277195" y="718957"/>
                </a:cubicBezTo>
                <a:cubicBezTo>
                  <a:pt x="276784" y="734166"/>
                  <a:pt x="277195" y="749170"/>
                  <a:pt x="276990" y="764380"/>
                </a:cubicBezTo>
                <a:cubicBezTo>
                  <a:pt x="276784" y="777534"/>
                  <a:pt x="267124" y="787400"/>
                  <a:pt x="253970" y="787400"/>
                </a:cubicBezTo>
                <a:cubicBezTo>
                  <a:pt x="200942" y="787605"/>
                  <a:pt x="147915" y="787400"/>
                  <a:pt x="94682" y="787400"/>
                </a:cubicBezTo>
                <a:cubicBezTo>
                  <a:pt x="94270" y="787400"/>
                  <a:pt x="93654" y="787194"/>
                  <a:pt x="92421" y="786783"/>
                </a:cubicBezTo>
                <a:cubicBezTo>
                  <a:pt x="92421" y="586388"/>
                  <a:pt x="92421" y="385787"/>
                  <a:pt x="92421" y="184364"/>
                </a:cubicBezTo>
                <a:cubicBezTo>
                  <a:pt x="77417" y="184364"/>
                  <a:pt x="63029" y="184364"/>
                  <a:pt x="48848" y="184364"/>
                </a:cubicBezTo>
                <a:cubicBezTo>
                  <a:pt x="40832" y="184364"/>
                  <a:pt x="33021" y="184364"/>
                  <a:pt x="25006" y="184364"/>
                </a:cubicBezTo>
                <a:cubicBezTo>
                  <a:pt x="13290" y="184364"/>
                  <a:pt x="5069" y="178814"/>
                  <a:pt x="1575" y="169360"/>
                </a:cubicBezTo>
                <a:cubicBezTo>
                  <a:pt x="-2125" y="159700"/>
                  <a:pt x="753" y="150451"/>
                  <a:pt x="9591" y="142640"/>
                </a:cubicBezTo>
                <a:cubicBezTo>
                  <a:pt x="48848" y="108933"/>
                  <a:pt x="88104" y="75225"/>
                  <a:pt x="127567" y="41518"/>
                </a:cubicBezTo>
                <a:cubicBezTo>
                  <a:pt x="140310" y="30419"/>
                  <a:pt x="153259" y="19320"/>
                  <a:pt x="166207" y="8632"/>
                </a:cubicBezTo>
                <a:cubicBezTo>
                  <a:pt x="170112" y="5344"/>
                  <a:pt x="174429" y="2877"/>
                  <a:pt x="178539" y="0"/>
                </a:cubicBezTo>
                <a:cubicBezTo>
                  <a:pt x="182855" y="0"/>
                  <a:pt x="186966" y="0"/>
                  <a:pt x="191077" y="0"/>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78" name="Google Shape;378;p28"/>
          <p:cNvSpPr/>
          <p:nvPr/>
        </p:nvSpPr>
        <p:spPr>
          <a:xfrm>
            <a:off x="8620418" y="2815261"/>
            <a:ext cx="91873" cy="279020"/>
          </a:xfrm>
          <a:custGeom>
            <a:rect b="b" l="l" r="r" t="t"/>
            <a:pathLst>
              <a:path extrusionOk="0" h="279020" w="91873">
                <a:moveTo>
                  <a:pt x="0" y="17116"/>
                </a:moveTo>
                <a:cubicBezTo>
                  <a:pt x="6166" y="3756"/>
                  <a:pt x="16648" y="-560"/>
                  <a:pt x="31036" y="57"/>
                </a:cubicBezTo>
                <a:cubicBezTo>
                  <a:pt x="51178" y="879"/>
                  <a:pt x="71320" y="262"/>
                  <a:pt x="91874" y="262"/>
                </a:cubicBezTo>
                <a:cubicBezTo>
                  <a:pt x="91874" y="93164"/>
                  <a:pt x="91874" y="185243"/>
                  <a:pt x="91874" y="278349"/>
                </a:cubicBezTo>
                <a:cubicBezTo>
                  <a:pt x="89818" y="278555"/>
                  <a:pt x="87763" y="278761"/>
                  <a:pt x="85502" y="278761"/>
                </a:cubicBezTo>
                <a:cubicBezTo>
                  <a:pt x="67210" y="278761"/>
                  <a:pt x="49123" y="278144"/>
                  <a:pt x="30830" y="278966"/>
                </a:cubicBezTo>
                <a:cubicBezTo>
                  <a:pt x="16648" y="279583"/>
                  <a:pt x="6166" y="275061"/>
                  <a:pt x="0" y="261701"/>
                </a:cubicBezTo>
                <a:cubicBezTo>
                  <a:pt x="0" y="180104"/>
                  <a:pt x="0" y="98713"/>
                  <a:pt x="0" y="17116"/>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79" name="Google Shape;379;p28"/>
          <p:cNvSpPr/>
          <p:nvPr/>
        </p:nvSpPr>
        <p:spPr>
          <a:xfrm>
            <a:off x="8991200" y="2584709"/>
            <a:ext cx="417028" cy="415383"/>
          </a:xfrm>
          <a:custGeom>
            <a:rect b="b" l="l" r="r" t="t"/>
            <a:pathLst>
              <a:path extrusionOk="0" h="415383" w="417028">
                <a:moveTo>
                  <a:pt x="207589" y="415384"/>
                </a:moveTo>
                <a:cubicBezTo>
                  <a:pt x="93107" y="415178"/>
                  <a:pt x="-205" y="321660"/>
                  <a:pt x="0" y="207178"/>
                </a:cubicBezTo>
                <a:cubicBezTo>
                  <a:pt x="206" y="92901"/>
                  <a:pt x="93518" y="0"/>
                  <a:pt x="207795" y="0"/>
                </a:cubicBezTo>
                <a:cubicBezTo>
                  <a:pt x="322688" y="0"/>
                  <a:pt x="417028" y="93723"/>
                  <a:pt x="417028" y="207795"/>
                </a:cubicBezTo>
                <a:cubicBezTo>
                  <a:pt x="416823" y="321866"/>
                  <a:pt x="322277" y="415384"/>
                  <a:pt x="207589" y="415384"/>
                </a:cubicBezTo>
                <a:close/>
                <a:moveTo>
                  <a:pt x="184570" y="96190"/>
                </a:moveTo>
                <a:cubicBezTo>
                  <a:pt x="139147" y="113044"/>
                  <a:pt x="124348" y="167304"/>
                  <a:pt x="153123" y="204095"/>
                </a:cubicBezTo>
                <a:cubicBezTo>
                  <a:pt x="166894" y="221771"/>
                  <a:pt x="185392" y="230198"/>
                  <a:pt x="207795" y="230814"/>
                </a:cubicBezTo>
                <a:cubicBezTo>
                  <a:pt x="217661" y="231020"/>
                  <a:pt x="224854" y="235953"/>
                  <a:pt x="228759" y="244996"/>
                </a:cubicBezTo>
                <a:cubicBezTo>
                  <a:pt x="232459" y="253834"/>
                  <a:pt x="230815" y="262261"/>
                  <a:pt x="224443" y="269249"/>
                </a:cubicBezTo>
                <a:cubicBezTo>
                  <a:pt x="217661" y="276443"/>
                  <a:pt x="208823" y="279320"/>
                  <a:pt x="199985" y="275210"/>
                </a:cubicBezTo>
                <a:cubicBezTo>
                  <a:pt x="192174" y="271510"/>
                  <a:pt x="184775" y="265961"/>
                  <a:pt x="178404" y="260000"/>
                </a:cubicBezTo>
                <a:cubicBezTo>
                  <a:pt x="167716" y="249929"/>
                  <a:pt x="154562" y="248285"/>
                  <a:pt x="144696" y="257123"/>
                </a:cubicBezTo>
                <a:cubicBezTo>
                  <a:pt x="134419" y="266166"/>
                  <a:pt x="134214" y="280142"/>
                  <a:pt x="144079" y="291241"/>
                </a:cubicBezTo>
                <a:cubicBezTo>
                  <a:pt x="155178" y="303779"/>
                  <a:pt x="168332" y="313028"/>
                  <a:pt x="184364" y="318988"/>
                </a:cubicBezTo>
                <a:cubicBezTo>
                  <a:pt x="184364" y="323510"/>
                  <a:pt x="184364" y="327826"/>
                  <a:pt x="184364" y="332142"/>
                </a:cubicBezTo>
                <a:cubicBezTo>
                  <a:pt x="184364" y="336664"/>
                  <a:pt x="184159" y="341391"/>
                  <a:pt x="184364" y="345913"/>
                </a:cubicBezTo>
                <a:cubicBezTo>
                  <a:pt x="184775" y="359067"/>
                  <a:pt x="194641" y="368933"/>
                  <a:pt x="207178" y="369139"/>
                </a:cubicBezTo>
                <a:cubicBezTo>
                  <a:pt x="219716" y="369139"/>
                  <a:pt x="229787" y="359273"/>
                  <a:pt x="230404" y="346324"/>
                </a:cubicBezTo>
                <a:cubicBezTo>
                  <a:pt x="230609" y="340158"/>
                  <a:pt x="230815" y="333992"/>
                  <a:pt x="230404" y="327826"/>
                </a:cubicBezTo>
                <a:cubicBezTo>
                  <a:pt x="229993" y="321866"/>
                  <a:pt x="231842" y="318577"/>
                  <a:pt x="237597" y="315700"/>
                </a:cubicBezTo>
                <a:cubicBezTo>
                  <a:pt x="261850" y="303573"/>
                  <a:pt x="275210" y="283431"/>
                  <a:pt x="276443" y="256506"/>
                </a:cubicBezTo>
                <a:cubicBezTo>
                  <a:pt x="277471" y="228759"/>
                  <a:pt x="265550" y="206972"/>
                  <a:pt x="241091" y="193818"/>
                </a:cubicBezTo>
                <a:cubicBezTo>
                  <a:pt x="231020" y="188474"/>
                  <a:pt x="218894" y="186625"/>
                  <a:pt x="207384" y="184775"/>
                </a:cubicBezTo>
                <a:cubicBezTo>
                  <a:pt x="197313" y="183131"/>
                  <a:pt x="189913" y="179225"/>
                  <a:pt x="186008" y="169771"/>
                </a:cubicBezTo>
                <a:cubicBezTo>
                  <a:pt x="182514" y="161138"/>
                  <a:pt x="184159" y="152917"/>
                  <a:pt x="190325" y="146134"/>
                </a:cubicBezTo>
                <a:cubicBezTo>
                  <a:pt x="197107" y="138530"/>
                  <a:pt x="205945" y="136269"/>
                  <a:pt x="215400" y="139968"/>
                </a:cubicBezTo>
                <a:cubicBezTo>
                  <a:pt x="221155" y="142229"/>
                  <a:pt x="226704" y="145929"/>
                  <a:pt x="231637" y="149834"/>
                </a:cubicBezTo>
                <a:cubicBezTo>
                  <a:pt x="242941" y="158878"/>
                  <a:pt x="256506" y="158878"/>
                  <a:pt x="265344" y="149217"/>
                </a:cubicBezTo>
                <a:cubicBezTo>
                  <a:pt x="274388" y="139352"/>
                  <a:pt x="273566" y="124553"/>
                  <a:pt x="262056" y="115304"/>
                </a:cubicBezTo>
                <a:cubicBezTo>
                  <a:pt x="252601" y="107700"/>
                  <a:pt x="241708" y="101739"/>
                  <a:pt x="230404" y="94340"/>
                </a:cubicBezTo>
                <a:cubicBezTo>
                  <a:pt x="230404" y="87146"/>
                  <a:pt x="230609" y="78308"/>
                  <a:pt x="230404" y="69265"/>
                </a:cubicBezTo>
                <a:cubicBezTo>
                  <a:pt x="229993" y="55700"/>
                  <a:pt x="219921" y="45628"/>
                  <a:pt x="206973" y="45834"/>
                </a:cubicBezTo>
                <a:cubicBezTo>
                  <a:pt x="194435" y="46040"/>
                  <a:pt x="184570" y="56111"/>
                  <a:pt x="184364" y="69265"/>
                </a:cubicBezTo>
                <a:cubicBezTo>
                  <a:pt x="184570" y="78308"/>
                  <a:pt x="184570" y="86941"/>
                  <a:pt x="184570" y="96190"/>
                </a:cubicBezTo>
                <a:close/>
              </a:path>
            </a:pathLst>
          </a:custGeom>
          <a:solidFill>
            <a:srgbClr val="3745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80" name="Google Shape;380;p28"/>
          <p:cNvSpPr/>
          <p:nvPr/>
        </p:nvSpPr>
        <p:spPr>
          <a:xfrm>
            <a:off x="8760591" y="2630954"/>
            <a:ext cx="91668" cy="462861"/>
          </a:xfrm>
          <a:custGeom>
            <a:rect b="b" l="l" r="r" t="t"/>
            <a:pathLst>
              <a:path extrusionOk="0" h="462861" w="91668">
                <a:moveTo>
                  <a:pt x="91668" y="462862"/>
                </a:moveTo>
                <a:cubicBezTo>
                  <a:pt x="61866" y="462862"/>
                  <a:pt x="32680" y="462862"/>
                  <a:pt x="3494" y="462862"/>
                </a:cubicBezTo>
                <a:cubicBezTo>
                  <a:pt x="2466" y="462862"/>
                  <a:pt x="1644" y="462656"/>
                  <a:pt x="0" y="462451"/>
                </a:cubicBezTo>
                <a:cubicBezTo>
                  <a:pt x="0" y="459368"/>
                  <a:pt x="0" y="456696"/>
                  <a:pt x="0" y="454024"/>
                </a:cubicBezTo>
                <a:cubicBezTo>
                  <a:pt x="0" y="312000"/>
                  <a:pt x="0" y="169976"/>
                  <a:pt x="0" y="27953"/>
                </a:cubicBezTo>
                <a:cubicBezTo>
                  <a:pt x="0" y="8427"/>
                  <a:pt x="8427" y="0"/>
                  <a:pt x="28158" y="0"/>
                </a:cubicBezTo>
                <a:cubicBezTo>
                  <a:pt x="49123" y="0"/>
                  <a:pt x="70087" y="0"/>
                  <a:pt x="91668" y="0"/>
                </a:cubicBezTo>
                <a:cubicBezTo>
                  <a:pt x="91668" y="154150"/>
                  <a:pt x="91668" y="308095"/>
                  <a:pt x="91668" y="462862"/>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grpSp>
        <p:nvGrpSpPr>
          <p:cNvPr id="381" name="Google Shape;381;p28"/>
          <p:cNvGrpSpPr/>
          <p:nvPr/>
        </p:nvGrpSpPr>
        <p:grpSpPr>
          <a:xfrm>
            <a:off x="10213107" y="3845652"/>
            <a:ext cx="884148" cy="942170"/>
            <a:chOff x="10213107" y="3794852"/>
            <a:chExt cx="884148" cy="942170"/>
          </a:xfrm>
        </p:grpSpPr>
        <p:sp>
          <p:nvSpPr>
            <p:cNvPr id="382" name="Google Shape;382;p28"/>
            <p:cNvSpPr/>
            <p:nvPr/>
          </p:nvSpPr>
          <p:spPr>
            <a:xfrm>
              <a:off x="10213107" y="4145985"/>
              <a:ext cx="802605" cy="591037"/>
            </a:xfrm>
            <a:custGeom>
              <a:rect b="b" l="l" r="r" t="t"/>
              <a:pathLst>
                <a:path extrusionOk="0" h="591037" w="802605">
                  <a:moveTo>
                    <a:pt x="392344" y="537059"/>
                  </a:moveTo>
                  <a:cubicBezTo>
                    <a:pt x="353087" y="546328"/>
                    <a:pt x="318192" y="539240"/>
                    <a:pt x="283842" y="526700"/>
                  </a:cubicBezTo>
                  <a:cubicBezTo>
                    <a:pt x="277844" y="524519"/>
                    <a:pt x="273482" y="513069"/>
                    <a:pt x="271847" y="505435"/>
                  </a:cubicBezTo>
                  <a:cubicBezTo>
                    <a:pt x="262032" y="442733"/>
                    <a:pt x="252763" y="379485"/>
                    <a:pt x="238587" y="315693"/>
                  </a:cubicBezTo>
                  <a:cubicBezTo>
                    <a:pt x="215142" y="368035"/>
                    <a:pt x="191697" y="420378"/>
                    <a:pt x="167161" y="475992"/>
                  </a:cubicBezTo>
                  <a:cubicBezTo>
                    <a:pt x="140990" y="459635"/>
                    <a:pt x="115363" y="444914"/>
                    <a:pt x="91918" y="427466"/>
                  </a:cubicBezTo>
                  <a:cubicBezTo>
                    <a:pt x="85921" y="423104"/>
                    <a:pt x="85921" y="410564"/>
                    <a:pt x="82104" y="399114"/>
                  </a:cubicBezTo>
                  <a:cubicBezTo>
                    <a:pt x="62475" y="405112"/>
                    <a:pt x="40121" y="412200"/>
                    <a:pt x="14494" y="419833"/>
                  </a:cubicBezTo>
                  <a:cubicBezTo>
                    <a:pt x="11223" y="410564"/>
                    <a:pt x="3590" y="394207"/>
                    <a:pt x="318" y="377304"/>
                  </a:cubicBezTo>
                  <a:cubicBezTo>
                    <a:pt x="-1317" y="368581"/>
                    <a:pt x="3590" y="356585"/>
                    <a:pt x="9587" y="348952"/>
                  </a:cubicBezTo>
                  <a:cubicBezTo>
                    <a:pt x="12859" y="345135"/>
                    <a:pt x="29761" y="344590"/>
                    <a:pt x="30852" y="347316"/>
                  </a:cubicBezTo>
                  <a:cubicBezTo>
                    <a:pt x="34123" y="354950"/>
                    <a:pt x="33578" y="365309"/>
                    <a:pt x="34123" y="374033"/>
                  </a:cubicBezTo>
                  <a:cubicBezTo>
                    <a:pt x="34123" y="377850"/>
                    <a:pt x="33578" y="381121"/>
                    <a:pt x="33578" y="384938"/>
                  </a:cubicBezTo>
                  <a:cubicBezTo>
                    <a:pt x="64111" y="394752"/>
                    <a:pt x="101732" y="376759"/>
                    <a:pt x="118090" y="345135"/>
                  </a:cubicBezTo>
                  <a:cubicBezTo>
                    <a:pt x="172068" y="239905"/>
                    <a:pt x="225501" y="134674"/>
                    <a:pt x="279480" y="28898"/>
                  </a:cubicBezTo>
                  <a:cubicBezTo>
                    <a:pt x="284387" y="19629"/>
                    <a:pt x="290385" y="10360"/>
                    <a:pt x="294201" y="3271"/>
                  </a:cubicBezTo>
                  <a:cubicBezTo>
                    <a:pt x="402158" y="48526"/>
                    <a:pt x="507389" y="17448"/>
                    <a:pt x="615346" y="0"/>
                  </a:cubicBezTo>
                  <a:cubicBezTo>
                    <a:pt x="632794" y="52343"/>
                    <a:pt x="649696" y="104686"/>
                    <a:pt x="666599" y="156483"/>
                  </a:cubicBezTo>
                  <a:cubicBezTo>
                    <a:pt x="676413" y="185381"/>
                    <a:pt x="685682" y="214824"/>
                    <a:pt x="694951" y="244266"/>
                  </a:cubicBezTo>
                  <a:cubicBezTo>
                    <a:pt x="706946" y="280797"/>
                    <a:pt x="721668" y="294428"/>
                    <a:pt x="760380" y="303152"/>
                  </a:cubicBezTo>
                  <a:cubicBezTo>
                    <a:pt x="764741" y="296609"/>
                    <a:pt x="768558" y="288431"/>
                    <a:pt x="774556" y="284614"/>
                  </a:cubicBezTo>
                  <a:cubicBezTo>
                    <a:pt x="780553" y="280797"/>
                    <a:pt x="790368" y="279707"/>
                    <a:pt x="796911" y="282433"/>
                  </a:cubicBezTo>
                  <a:cubicBezTo>
                    <a:pt x="800727" y="284069"/>
                    <a:pt x="803453" y="294428"/>
                    <a:pt x="802363" y="300426"/>
                  </a:cubicBezTo>
                  <a:cubicBezTo>
                    <a:pt x="799637" y="321145"/>
                    <a:pt x="795275" y="341319"/>
                    <a:pt x="789277" y="364764"/>
                  </a:cubicBezTo>
                  <a:cubicBezTo>
                    <a:pt x="778918" y="317328"/>
                    <a:pt x="732027" y="319509"/>
                    <a:pt x="704220" y="296609"/>
                  </a:cubicBezTo>
                  <a:cubicBezTo>
                    <a:pt x="626796" y="365309"/>
                    <a:pt x="548827" y="433464"/>
                    <a:pt x="467587" y="505435"/>
                  </a:cubicBezTo>
                  <a:cubicBezTo>
                    <a:pt x="485580" y="519611"/>
                    <a:pt x="505754" y="535969"/>
                    <a:pt x="529744" y="555052"/>
                  </a:cubicBezTo>
                  <a:cubicBezTo>
                    <a:pt x="533015" y="542511"/>
                    <a:pt x="533015" y="533788"/>
                    <a:pt x="536832" y="529971"/>
                  </a:cubicBezTo>
                  <a:cubicBezTo>
                    <a:pt x="543920" y="523428"/>
                    <a:pt x="553735" y="520157"/>
                    <a:pt x="563004" y="515249"/>
                  </a:cubicBezTo>
                  <a:cubicBezTo>
                    <a:pt x="565730" y="523428"/>
                    <a:pt x="571727" y="531607"/>
                    <a:pt x="571182" y="539240"/>
                  </a:cubicBezTo>
                  <a:cubicBezTo>
                    <a:pt x="569546" y="558869"/>
                    <a:pt x="565185" y="577952"/>
                    <a:pt x="563004" y="591038"/>
                  </a:cubicBezTo>
                  <a:cubicBezTo>
                    <a:pt x="545011" y="580678"/>
                    <a:pt x="528108" y="570319"/>
                    <a:pt x="511206" y="560504"/>
                  </a:cubicBezTo>
                  <a:cubicBezTo>
                    <a:pt x="501937" y="555052"/>
                    <a:pt x="492668" y="549599"/>
                    <a:pt x="483944" y="542511"/>
                  </a:cubicBezTo>
                  <a:cubicBezTo>
                    <a:pt x="450139" y="515249"/>
                    <a:pt x="450139" y="515249"/>
                    <a:pt x="410337" y="528335"/>
                  </a:cubicBezTo>
                  <a:cubicBezTo>
                    <a:pt x="387437" y="416562"/>
                    <a:pt x="363992" y="305333"/>
                    <a:pt x="341092" y="193559"/>
                  </a:cubicBezTo>
                  <a:cubicBezTo>
                    <a:pt x="339456" y="194105"/>
                    <a:pt x="337820" y="194105"/>
                    <a:pt x="336185" y="194650"/>
                  </a:cubicBezTo>
                  <a:cubicBezTo>
                    <a:pt x="354723" y="308604"/>
                    <a:pt x="373261" y="422559"/>
                    <a:pt x="392344" y="537059"/>
                  </a:cubicBezTo>
                  <a:close/>
                </a:path>
              </a:pathLst>
            </a:custGeom>
            <a:solidFill>
              <a:srgbClr val="4F282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83" name="Google Shape;383;p28"/>
            <p:cNvSpPr/>
            <p:nvPr/>
          </p:nvSpPr>
          <p:spPr>
            <a:xfrm>
              <a:off x="10747758" y="3866823"/>
              <a:ext cx="349497" cy="527271"/>
            </a:xfrm>
            <a:custGeom>
              <a:rect b="b" l="l" r="r" t="t"/>
              <a:pathLst>
                <a:path extrusionOk="0" h="527271" w="349497">
                  <a:moveTo>
                    <a:pt x="240995" y="116136"/>
                  </a:moveTo>
                  <a:cubicBezTo>
                    <a:pt x="236633" y="119952"/>
                    <a:pt x="231181" y="124314"/>
                    <a:pt x="221367" y="132493"/>
                  </a:cubicBezTo>
                  <a:cubicBezTo>
                    <a:pt x="245902" y="154302"/>
                    <a:pt x="269347" y="175567"/>
                    <a:pt x="293338" y="196286"/>
                  </a:cubicBezTo>
                  <a:cubicBezTo>
                    <a:pt x="292793" y="197921"/>
                    <a:pt x="292247" y="199557"/>
                    <a:pt x="291702" y="201193"/>
                  </a:cubicBezTo>
                  <a:cubicBezTo>
                    <a:pt x="273709" y="197921"/>
                    <a:pt x="256262" y="194650"/>
                    <a:pt x="238269" y="191378"/>
                  </a:cubicBezTo>
                  <a:cubicBezTo>
                    <a:pt x="237178" y="192469"/>
                    <a:pt x="235543" y="194105"/>
                    <a:pt x="234452" y="195195"/>
                  </a:cubicBezTo>
                  <a:cubicBezTo>
                    <a:pt x="268802" y="231726"/>
                    <a:pt x="303697" y="268257"/>
                    <a:pt x="339683" y="305878"/>
                  </a:cubicBezTo>
                  <a:cubicBezTo>
                    <a:pt x="304788" y="322781"/>
                    <a:pt x="269347" y="311331"/>
                    <a:pt x="224093" y="305333"/>
                  </a:cubicBezTo>
                  <a:cubicBezTo>
                    <a:pt x="268257" y="377850"/>
                    <a:pt x="308059" y="443823"/>
                    <a:pt x="349497" y="511433"/>
                  </a:cubicBezTo>
                  <a:cubicBezTo>
                    <a:pt x="323326" y="531061"/>
                    <a:pt x="288976" y="527790"/>
                    <a:pt x="255171" y="525609"/>
                  </a:cubicBezTo>
                  <a:cubicBezTo>
                    <a:pt x="170114" y="519611"/>
                    <a:pt x="168478" y="517430"/>
                    <a:pt x="141762" y="437281"/>
                  </a:cubicBezTo>
                  <a:cubicBezTo>
                    <a:pt x="126495" y="390935"/>
                    <a:pt x="110683" y="345135"/>
                    <a:pt x="96507" y="298245"/>
                  </a:cubicBezTo>
                  <a:cubicBezTo>
                    <a:pt x="90509" y="278616"/>
                    <a:pt x="81240" y="265531"/>
                    <a:pt x="61067" y="258443"/>
                  </a:cubicBezTo>
                  <a:cubicBezTo>
                    <a:pt x="40893" y="251355"/>
                    <a:pt x="21810" y="240995"/>
                    <a:pt x="0" y="231181"/>
                  </a:cubicBezTo>
                  <a:cubicBezTo>
                    <a:pt x="27262" y="215369"/>
                    <a:pt x="52888" y="200102"/>
                    <a:pt x="83421" y="181564"/>
                  </a:cubicBezTo>
                  <a:cubicBezTo>
                    <a:pt x="68155" y="176657"/>
                    <a:pt x="57795" y="173931"/>
                    <a:pt x="45800" y="170114"/>
                  </a:cubicBezTo>
                  <a:cubicBezTo>
                    <a:pt x="67609" y="154302"/>
                    <a:pt x="87783" y="139581"/>
                    <a:pt x="107957" y="125405"/>
                  </a:cubicBezTo>
                  <a:cubicBezTo>
                    <a:pt x="107412" y="123769"/>
                    <a:pt x="106867" y="122678"/>
                    <a:pt x="106321" y="121043"/>
                  </a:cubicBezTo>
                  <a:cubicBezTo>
                    <a:pt x="92145" y="123769"/>
                    <a:pt x="77969" y="127040"/>
                    <a:pt x="61612" y="130312"/>
                  </a:cubicBezTo>
                  <a:cubicBezTo>
                    <a:pt x="93781" y="85057"/>
                    <a:pt x="124314" y="41438"/>
                    <a:pt x="153757" y="0"/>
                  </a:cubicBezTo>
                  <a:cubicBezTo>
                    <a:pt x="182109" y="37621"/>
                    <a:pt x="210462" y="75788"/>
                    <a:pt x="240995" y="116136"/>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84" name="Google Shape;384;p28"/>
            <p:cNvSpPr/>
            <p:nvPr/>
          </p:nvSpPr>
          <p:spPr>
            <a:xfrm>
              <a:off x="10474594" y="3794852"/>
              <a:ext cx="340228" cy="365888"/>
            </a:xfrm>
            <a:custGeom>
              <a:rect b="b" l="l" r="r" t="t"/>
              <a:pathLst>
                <a:path extrusionOk="0" h="365888" w="340228">
                  <a:moveTo>
                    <a:pt x="328233" y="348952"/>
                  </a:moveTo>
                  <a:cubicBezTo>
                    <a:pt x="263895" y="354404"/>
                    <a:pt x="199012" y="360402"/>
                    <a:pt x="134674" y="365309"/>
                  </a:cubicBezTo>
                  <a:cubicBezTo>
                    <a:pt x="121043" y="366400"/>
                    <a:pt x="106867" y="368035"/>
                    <a:pt x="100324" y="348407"/>
                  </a:cubicBezTo>
                  <a:cubicBezTo>
                    <a:pt x="97598" y="340228"/>
                    <a:pt x="80695" y="337502"/>
                    <a:pt x="70881" y="332050"/>
                  </a:cubicBezTo>
                  <a:cubicBezTo>
                    <a:pt x="59976" y="326052"/>
                    <a:pt x="49617" y="319509"/>
                    <a:pt x="39802" y="313512"/>
                  </a:cubicBezTo>
                  <a:cubicBezTo>
                    <a:pt x="49071" y="304788"/>
                    <a:pt x="56159" y="298245"/>
                    <a:pt x="63248" y="291157"/>
                  </a:cubicBezTo>
                  <a:cubicBezTo>
                    <a:pt x="53979" y="284614"/>
                    <a:pt x="45255" y="278616"/>
                    <a:pt x="35440" y="271528"/>
                  </a:cubicBezTo>
                  <a:cubicBezTo>
                    <a:pt x="39257" y="267166"/>
                    <a:pt x="43619" y="262259"/>
                    <a:pt x="49071" y="256262"/>
                  </a:cubicBezTo>
                  <a:cubicBezTo>
                    <a:pt x="41983" y="248628"/>
                    <a:pt x="36531" y="242085"/>
                    <a:pt x="27262" y="231726"/>
                  </a:cubicBezTo>
                  <a:cubicBezTo>
                    <a:pt x="37621" y="224638"/>
                    <a:pt x="47436" y="218095"/>
                    <a:pt x="62157" y="208281"/>
                  </a:cubicBezTo>
                  <a:cubicBezTo>
                    <a:pt x="35986" y="205009"/>
                    <a:pt x="11450" y="230090"/>
                    <a:pt x="0" y="193559"/>
                  </a:cubicBezTo>
                  <a:cubicBezTo>
                    <a:pt x="21264" y="178838"/>
                    <a:pt x="43619" y="163026"/>
                    <a:pt x="69790" y="143943"/>
                  </a:cubicBezTo>
                  <a:cubicBezTo>
                    <a:pt x="56705" y="135764"/>
                    <a:pt x="47436" y="129767"/>
                    <a:pt x="38167" y="123769"/>
                  </a:cubicBezTo>
                  <a:cubicBezTo>
                    <a:pt x="41438" y="127040"/>
                    <a:pt x="44709" y="130312"/>
                    <a:pt x="48526" y="134128"/>
                  </a:cubicBezTo>
                  <a:cubicBezTo>
                    <a:pt x="94326" y="88874"/>
                    <a:pt x="140671" y="43619"/>
                    <a:pt x="184836" y="0"/>
                  </a:cubicBezTo>
                  <a:cubicBezTo>
                    <a:pt x="221912" y="38712"/>
                    <a:pt x="270438" y="89964"/>
                    <a:pt x="320055" y="141762"/>
                  </a:cubicBezTo>
                  <a:cubicBezTo>
                    <a:pt x="298790" y="138490"/>
                    <a:pt x="276981" y="135219"/>
                    <a:pt x="254626" y="131948"/>
                  </a:cubicBezTo>
                  <a:cubicBezTo>
                    <a:pt x="254081" y="133583"/>
                    <a:pt x="252990" y="135219"/>
                    <a:pt x="252445" y="137400"/>
                  </a:cubicBezTo>
                  <a:cubicBezTo>
                    <a:pt x="279162" y="152121"/>
                    <a:pt x="305878" y="166843"/>
                    <a:pt x="340228" y="185381"/>
                  </a:cubicBezTo>
                  <a:cubicBezTo>
                    <a:pt x="320600" y="191378"/>
                    <a:pt x="306424" y="195740"/>
                    <a:pt x="289521" y="200647"/>
                  </a:cubicBezTo>
                  <a:cubicBezTo>
                    <a:pt x="302607" y="207736"/>
                    <a:pt x="314057" y="214278"/>
                    <a:pt x="326052" y="220821"/>
                  </a:cubicBezTo>
                  <a:cubicBezTo>
                    <a:pt x="295519" y="239359"/>
                    <a:pt x="295519" y="239905"/>
                    <a:pt x="327688" y="260624"/>
                  </a:cubicBezTo>
                  <a:cubicBezTo>
                    <a:pt x="308059" y="270983"/>
                    <a:pt x="290066" y="280252"/>
                    <a:pt x="272074" y="289521"/>
                  </a:cubicBezTo>
                  <a:cubicBezTo>
                    <a:pt x="256262" y="297700"/>
                    <a:pt x="256807" y="306424"/>
                    <a:pt x="272074" y="314057"/>
                  </a:cubicBezTo>
                  <a:cubicBezTo>
                    <a:pt x="290612" y="322781"/>
                    <a:pt x="309695" y="330414"/>
                    <a:pt x="328778" y="338593"/>
                  </a:cubicBezTo>
                  <a:cubicBezTo>
                    <a:pt x="328233" y="342409"/>
                    <a:pt x="328233" y="345681"/>
                    <a:pt x="328233" y="348952"/>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85" name="Google Shape;385;p28"/>
            <p:cNvSpPr/>
            <p:nvPr/>
          </p:nvSpPr>
          <p:spPr>
            <a:xfrm>
              <a:off x="10217787" y="3920256"/>
              <a:ext cx="341864" cy="526301"/>
            </a:xfrm>
            <a:custGeom>
              <a:rect b="b" l="l" r="r" t="t"/>
              <a:pathLst>
                <a:path extrusionOk="0" h="526301" w="341864">
                  <a:moveTo>
                    <a:pt x="302607" y="171205"/>
                  </a:moveTo>
                  <a:cubicBezTo>
                    <a:pt x="288976" y="174476"/>
                    <a:pt x="279162" y="176657"/>
                    <a:pt x="262259" y="180474"/>
                  </a:cubicBezTo>
                  <a:cubicBezTo>
                    <a:pt x="292793" y="199012"/>
                    <a:pt x="317328" y="214824"/>
                    <a:pt x="341864" y="230090"/>
                  </a:cubicBezTo>
                  <a:cubicBezTo>
                    <a:pt x="341319" y="232271"/>
                    <a:pt x="340228" y="233907"/>
                    <a:pt x="339683" y="236088"/>
                  </a:cubicBezTo>
                  <a:cubicBezTo>
                    <a:pt x="322781" y="229545"/>
                    <a:pt x="306424" y="222457"/>
                    <a:pt x="286795" y="214824"/>
                  </a:cubicBezTo>
                  <a:cubicBezTo>
                    <a:pt x="281888" y="222457"/>
                    <a:pt x="275345" y="230636"/>
                    <a:pt x="270438" y="239905"/>
                  </a:cubicBezTo>
                  <a:cubicBezTo>
                    <a:pt x="225728" y="326052"/>
                    <a:pt x="181019" y="412745"/>
                    <a:pt x="136855" y="499438"/>
                  </a:cubicBezTo>
                  <a:cubicBezTo>
                    <a:pt x="129221" y="514704"/>
                    <a:pt x="119952" y="522338"/>
                    <a:pt x="102505" y="523973"/>
                  </a:cubicBezTo>
                  <a:cubicBezTo>
                    <a:pt x="65974" y="527790"/>
                    <a:pt x="30533" y="528880"/>
                    <a:pt x="0" y="511433"/>
                  </a:cubicBezTo>
                  <a:cubicBezTo>
                    <a:pt x="41438" y="444914"/>
                    <a:pt x="82876" y="378395"/>
                    <a:pt x="127586" y="307514"/>
                  </a:cubicBezTo>
                  <a:cubicBezTo>
                    <a:pt x="83967" y="310240"/>
                    <a:pt x="47981" y="324962"/>
                    <a:pt x="13086" y="306424"/>
                  </a:cubicBezTo>
                  <a:cubicBezTo>
                    <a:pt x="48526" y="268257"/>
                    <a:pt x="83421" y="231181"/>
                    <a:pt x="122678" y="189197"/>
                  </a:cubicBezTo>
                  <a:cubicBezTo>
                    <a:pt x="97052" y="194105"/>
                    <a:pt x="78514" y="197921"/>
                    <a:pt x="59976" y="201738"/>
                  </a:cubicBezTo>
                  <a:cubicBezTo>
                    <a:pt x="59431" y="200102"/>
                    <a:pt x="58886" y="198466"/>
                    <a:pt x="58340" y="196286"/>
                  </a:cubicBezTo>
                  <a:cubicBezTo>
                    <a:pt x="81240" y="176112"/>
                    <a:pt x="104140" y="155393"/>
                    <a:pt x="131948" y="130857"/>
                  </a:cubicBezTo>
                  <a:cubicBezTo>
                    <a:pt x="119952" y="124859"/>
                    <a:pt x="112864" y="121043"/>
                    <a:pt x="107957" y="118317"/>
                  </a:cubicBezTo>
                  <a:cubicBezTo>
                    <a:pt x="139036" y="75788"/>
                    <a:pt x="167388" y="36531"/>
                    <a:pt x="194105" y="0"/>
                  </a:cubicBezTo>
                  <a:cubicBezTo>
                    <a:pt x="223002" y="41438"/>
                    <a:pt x="253536" y="86148"/>
                    <a:pt x="284614" y="130857"/>
                  </a:cubicBezTo>
                  <a:cubicBezTo>
                    <a:pt x="270983" y="128131"/>
                    <a:pt x="256807" y="124859"/>
                    <a:pt x="243176" y="122133"/>
                  </a:cubicBezTo>
                  <a:cubicBezTo>
                    <a:pt x="242086" y="123224"/>
                    <a:pt x="241540" y="124859"/>
                    <a:pt x="240450" y="125950"/>
                  </a:cubicBezTo>
                  <a:cubicBezTo>
                    <a:pt x="260624" y="140126"/>
                    <a:pt x="280252" y="154847"/>
                    <a:pt x="302607" y="171205"/>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grpSp>
      <p:sp>
        <p:nvSpPr>
          <p:cNvPr id="386" name="Google Shape;386;p28"/>
          <p:cNvSpPr/>
          <p:nvPr/>
        </p:nvSpPr>
        <p:spPr>
          <a:xfrm>
            <a:off x="1421832" y="3232563"/>
            <a:ext cx="811076" cy="811503"/>
          </a:xfrm>
          <a:custGeom>
            <a:rect b="b" l="l" r="r" t="t"/>
            <a:pathLst>
              <a:path extrusionOk="0" h="811503" w="811076">
                <a:moveTo>
                  <a:pt x="0" y="381823"/>
                </a:moveTo>
                <a:cubicBezTo>
                  <a:pt x="1985" y="367533"/>
                  <a:pt x="3771" y="353045"/>
                  <a:pt x="6351" y="338954"/>
                </a:cubicBezTo>
                <a:cubicBezTo>
                  <a:pt x="12503" y="304421"/>
                  <a:pt x="23419" y="271475"/>
                  <a:pt x="37907" y="239720"/>
                </a:cubicBezTo>
                <a:cubicBezTo>
                  <a:pt x="38503" y="238529"/>
                  <a:pt x="39296" y="237537"/>
                  <a:pt x="40289" y="235949"/>
                </a:cubicBezTo>
                <a:cubicBezTo>
                  <a:pt x="63708" y="259369"/>
                  <a:pt x="86929" y="282589"/>
                  <a:pt x="109752" y="306008"/>
                </a:cubicBezTo>
                <a:cubicBezTo>
                  <a:pt x="111538" y="307794"/>
                  <a:pt x="111340" y="312756"/>
                  <a:pt x="110348" y="315733"/>
                </a:cubicBezTo>
                <a:cubicBezTo>
                  <a:pt x="100226" y="348679"/>
                  <a:pt x="95264" y="382220"/>
                  <a:pt x="97050" y="416554"/>
                </a:cubicBezTo>
                <a:cubicBezTo>
                  <a:pt x="101020" y="500506"/>
                  <a:pt x="133171" y="571954"/>
                  <a:pt x="194101" y="630105"/>
                </a:cubicBezTo>
                <a:cubicBezTo>
                  <a:pt x="237763" y="671783"/>
                  <a:pt x="289762" y="698378"/>
                  <a:pt x="349103" y="709095"/>
                </a:cubicBezTo>
                <a:cubicBezTo>
                  <a:pt x="442780" y="725964"/>
                  <a:pt x="527724" y="704133"/>
                  <a:pt x="601355" y="644196"/>
                </a:cubicBezTo>
                <a:cubicBezTo>
                  <a:pt x="663475" y="593785"/>
                  <a:pt x="700589" y="527696"/>
                  <a:pt x="711504" y="448111"/>
                </a:cubicBezTo>
                <a:cubicBezTo>
                  <a:pt x="723809" y="359197"/>
                  <a:pt x="700787" y="279215"/>
                  <a:pt x="644422" y="209950"/>
                </a:cubicBezTo>
                <a:cubicBezTo>
                  <a:pt x="593813" y="148029"/>
                  <a:pt x="527922" y="111312"/>
                  <a:pt x="448337" y="99801"/>
                </a:cubicBezTo>
                <a:cubicBezTo>
                  <a:pt x="403285" y="93252"/>
                  <a:pt x="359225" y="97221"/>
                  <a:pt x="315959" y="110518"/>
                </a:cubicBezTo>
                <a:cubicBezTo>
                  <a:pt x="310601" y="112106"/>
                  <a:pt x="307028" y="111511"/>
                  <a:pt x="302861" y="107343"/>
                </a:cubicBezTo>
                <a:cubicBezTo>
                  <a:pt x="280831" y="84916"/>
                  <a:pt x="258603" y="62886"/>
                  <a:pt x="235580" y="39864"/>
                </a:cubicBezTo>
                <a:cubicBezTo>
                  <a:pt x="239153" y="38078"/>
                  <a:pt x="242130" y="36490"/>
                  <a:pt x="245107" y="35299"/>
                </a:cubicBezTo>
                <a:cubicBezTo>
                  <a:pt x="302067" y="10491"/>
                  <a:pt x="361210" y="-3005"/>
                  <a:pt x="423132" y="568"/>
                </a:cubicBezTo>
                <a:cubicBezTo>
                  <a:pt x="544990" y="7315"/>
                  <a:pt x="644819" y="58718"/>
                  <a:pt x="721825" y="152990"/>
                </a:cubicBezTo>
                <a:cubicBezTo>
                  <a:pt x="772434" y="214912"/>
                  <a:pt x="801807" y="286360"/>
                  <a:pt x="809150" y="365945"/>
                </a:cubicBezTo>
                <a:cubicBezTo>
                  <a:pt x="819470" y="478278"/>
                  <a:pt x="788311" y="578702"/>
                  <a:pt x="716069" y="665432"/>
                </a:cubicBezTo>
                <a:cubicBezTo>
                  <a:pt x="656132" y="737476"/>
                  <a:pt x="579524" y="783123"/>
                  <a:pt x="487832" y="802970"/>
                </a:cubicBezTo>
                <a:cubicBezTo>
                  <a:pt x="471161" y="806542"/>
                  <a:pt x="453894" y="807733"/>
                  <a:pt x="437024" y="810114"/>
                </a:cubicBezTo>
                <a:cubicBezTo>
                  <a:pt x="434444" y="810511"/>
                  <a:pt x="431864" y="811107"/>
                  <a:pt x="429284" y="811504"/>
                </a:cubicBezTo>
                <a:cubicBezTo>
                  <a:pt x="413407" y="811504"/>
                  <a:pt x="397529" y="811504"/>
                  <a:pt x="381652" y="811504"/>
                </a:cubicBezTo>
                <a:cubicBezTo>
                  <a:pt x="379667" y="811107"/>
                  <a:pt x="377683" y="810313"/>
                  <a:pt x="375500" y="810114"/>
                </a:cubicBezTo>
                <a:cubicBezTo>
                  <a:pt x="333028" y="807336"/>
                  <a:pt x="291746" y="798206"/>
                  <a:pt x="252847" y="781138"/>
                </a:cubicBezTo>
                <a:cubicBezTo>
                  <a:pt x="117889" y="721995"/>
                  <a:pt x="35129" y="620380"/>
                  <a:pt x="5954" y="475698"/>
                </a:cubicBezTo>
                <a:cubicBezTo>
                  <a:pt x="3374" y="460416"/>
                  <a:pt x="2183" y="444935"/>
                  <a:pt x="0" y="429455"/>
                </a:cubicBezTo>
                <a:cubicBezTo>
                  <a:pt x="0" y="413577"/>
                  <a:pt x="0" y="397700"/>
                  <a:pt x="0" y="381823"/>
                </a:cubicBezTo>
                <a:close/>
              </a:path>
            </a:pathLst>
          </a:custGeom>
          <a:solidFill>
            <a:srgbClr val="3745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87" name="Google Shape;387;p28"/>
          <p:cNvSpPr/>
          <p:nvPr/>
        </p:nvSpPr>
        <p:spPr>
          <a:xfrm>
            <a:off x="1421832" y="3232711"/>
            <a:ext cx="429146" cy="429426"/>
          </a:xfrm>
          <a:custGeom>
            <a:rect b="b" l="l" r="r" t="t"/>
            <a:pathLst>
              <a:path extrusionOk="0" h="429426" w="429146">
                <a:moveTo>
                  <a:pt x="0" y="113943"/>
                </a:moveTo>
                <a:cubicBezTo>
                  <a:pt x="5160" y="99852"/>
                  <a:pt x="15282" y="94493"/>
                  <a:pt x="29969" y="94692"/>
                </a:cubicBezTo>
                <a:cubicBezTo>
                  <a:pt x="51800" y="95287"/>
                  <a:pt x="73631" y="94890"/>
                  <a:pt x="96256" y="94890"/>
                </a:cubicBezTo>
                <a:cubicBezTo>
                  <a:pt x="96455" y="91913"/>
                  <a:pt x="96653" y="89333"/>
                  <a:pt x="96653" y="86952"/>
                </a:cubicBezTo>
                <a:cubicBezTo>
                  <a:pt x="96653" y="66906"/>
                  <a:pt x="96653" y="46861"/>
                  <a:pt x="96653" y="26816"/>
                </a:cubicBezTo>
                <a:cubicBezTo>
                  <a:pt x="96653" y="15503"/>
                  <a:pt x="100821" y="6572"/>
                  <a:pt x="111340" y="2008"/>
                </a:cubicBezTo>
                <a:cubicBezTo>
                  <a:pt x="122057" y="-2557"/>
                  <a:pt x="131385" y="1015"/>
                  <a:pt x="139324" y="9153"/>
                </a:cubicBezTo>
                <a:cubicBezTo>
                  <a:pt x="185567" y="55991"/>
                  <a:pt x="231809" y="102630"/>
                  <a:pt x="278052" y="149270"/>
                </a:cubicBezTo>
                <a:cubicBezTo>
                  <a:pt x="284205" y="155423"/>
                  <a:pt x="286983" y="162567"/>
                  <a:pt x="286785" y="171300"/>
                </a:cubicBezTo>
                <a:cubicBezTo>
                  <a:pt x="286586" y="195910"/>
                  <a:pt x="286785" y="220321"/>
                  <a:pt x="286586" y="244931"/>
                </a:cubicBezTo>
                <a:cubicBezTo>
                  <a:pt x="286586" y="250687"/>
                  <a:pt x="287976" y="254656"/>
                  <a:pt x="292143" y="258824"/>
                </a:cubicBezTo>
                <a:cubicBezTo>
                  <a:pt x="334020" y="300502"/>
                  <a:pt x="375896" y="342379"/>
                  <a:pt x="417575" y="384255"/>
                </a:cubicBezTo>
                <a:cubicBezTo>
                  <a:pt x="420353" y="387034"/>
                  <a:pt x="423132" y="389812"/>
                  <a:pt x="425315" y="393186"/>
                </a:cubicBezTo>
                <a:cubicBezTo>
                  <a:pt x="431666" y="402713"/>
                  <a:pt x="429880" y="414819"/>
                  <a:pt x="421742" y="422758"/>
                </a:cubicBezTo>
                <a:cubicBezTo>
                  <a:pt x="413605" y="430498"/>
                  <a:pt x="401896" y="431689"/>
                  <a:pt x="392568" y="425338"/>
                </a:cubicBezTo>
                <a:cubicBezTo>
                  <a:pt x="389591" y="423353"/>
                  <a:pt x="386812" y="420575"/>
                  <a:pt x="384232" y="417995"/>
                </a:cubicBezTo>
                <a:cubicBezTo>
                  <a:pt x="342157" y="376118"/>
                  <a:pt x="300082" y="334043"/>
                  <a:pt x="258206" y="291968"/>
                </a:cubicBezTo>
                <a:cubicBezTo>
                  <a:pt x="254435" y="287999"/>
                  <a:pt x="250465" y="286609"/>
                  <a:pt x="245107" y="286609"/>
                </a:cubicBezTo>
                <a:cubicBezTo>
                  <a:pt x="220497" y="286808"/>
                  <a:pt x="196085" y="286609"/>
                  <a:pt x="171475" y="286808"/>
                </a:cubicBezTo>
                <a:cubicBezTo>
                  <a:pt x="162346" y="286808"/>
                  <a:pt x="155201" y="284029"/>
                  <a:pt x="148850" y="277678"/>
                </a:cubicBezTo>
                <a:cubicBezTo>
                  <a:pt x="102607" y="231039"/>
                  <a:pt x="56166" y="184796"/>
                  <a:pt x="9725" y="138156"/>
                </a:cubicBezTo>
                <a:cubicBezTo>
                  <a:pt x="5954" y="134385"/>
                  <a:pt x="3175" y="129424"/>
                  <a:pt x="0" y="125057"/>
                </a:cubicBezTo>
                <a:cubicBezTo>
                  <a:pt x="0" y="121286"/>
                  <a:pt x="0" y="117714"/>
                  <a:pt x="0" y="113943"/>
                </a:cubicBezTo>
                <a:close/>
              </a:path>
            </a:pathLst>
          </a:custGeom>
          <a:solidFill>
            <a:srgbClr val="4F282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88" name="Google Shape;388;p28"/>
          <p:cNvSpPr/>
          <p:nvPr/>
        </p:nvSpPr>
        <p:spPr>
          <a:xfrm>
            <a:off x="1613951" y="3424931"/>
            <a:ext cx="427056" cy="427219"/>
          </a:xfrm>
          <a:custGeom>
            <a:rect b="b" l="l" r="r" t="t"/>
            <a:pathLst>
              <a:path extrusionOk="0" h="427219" w="427056">
                <a:moveTo>
                  <a:pt x="13096" y="142021"/>
                </a:moveTo>
                <a:cubicBezTo>
                  <a:pt x="21431" y="142021"/>
                  <a:pt x="29370" y="141823"/>
                  <a:pt x="37309" y="142220"/>
                </a:cubicBezTo>
                <a:cubicBezTo>
                  <a:pt x="39889" y="142418"/>
                  <a:pt x="42866" y="143808"/>
                  <a:pt x="44652" y="145594"/>
                </a:cubicBezTo>
                <a:cubicBezTo>
                  <a:pt x="60926" y="161471"/>
                  <a:pt x="77002" y="177547"/>
                  <a:pt x="92681" y="193821"/>
                </a:cubicBezTo>
                <a:cubicBezTo>
                  <a:pt x="94467" y="195806"/>
                  <a:pt x="95857" y="199378"/>
                  <a:pt x="95460" y="201958"/>
                </a:cubicBezTo>
                <a:cubicBezTo>
                  <a:pt x="88315" y="263483"/>
                  <a:pt x="134161" y="322428"/>
                  <a:pt x="195884" y="330764"/>
                </a:cubicBezTo>
                <a:cubicBezTo>
                  <a:pt x="271301" y="340885"/>
                  <a:pt x="335208" y="282933"/>
                  <a:pt x="332032" y="207119"/>
                </a:cubicBezTo>
                <a:cubicBezTo>
                  <a:pt x="329254" y="140037"/>
                  <a:pt x="268920" y="88832"/>
                  <a:pt x="201441" y="95580"/>
                </a:cubicBezTo>
                <a:cubicBezTo>
                  <a:pt x="199059" y="95779"/>
                  <a:pt x="195685" y="94588"/>
                  <a:pt x="193899" y="93000"/>
                </a:cubicBezTo>
                <a:cubicBezTo>
                  <a:pt x="177426" y="76924"/>
                  <a:pt x="161351" y="60650"/>
                  <a:pt x="145076" y="44376"/>
                </a:cubicBezTo>
                <a:cubicBezTo>
                  <a:pt x="143489" y="42788"/>
                  <a:pt x="142298" y="40406"/>
                  <a:pt x="142099" y="38422"/>
                </a:cubicBezTo>
                <a:cubicBezTo>
                  <a:pt x="141702" y="30086"/>
                  <a:pt x="141901" y="21552"/>
                  <a:pt x="141901" y="13415"/>
                </a:cubicBezTo>
                <a:cubicBezTo>
                  <a:pt x="225654" y="-19332"/>
                  <a:pt x="331040" y="8056"/>
                  <a:pt x="390183" y="93595"/>
                </a:cubicBezTo>
                <a:cubicBezTo>
                  <a:pt x="447342" y="176555"/>
                  <a:pt x="437220" y="288688"/>
                  <a:pt x="365573" y="363511"/>
                </a:cubicBezTo>
                <a:cubicBezTo>
                  <a:pt x="295911" y="436149"/>
                  <a:pt x="183380" y="448058"/>
                  <a:pt x="95460" y="392090"/>
                </a:cubicBezTo>
                <a:cubicBezTo>
                  <a:pt x="14485" y="339893"/>
                  <a:pt x="-21438" y="231927"/>
                  <a:pt x="13096" y="142021"/>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grpSp>
        <p:nvGrpSpPr>
          <p:cNvPr id="389" name="Google Shape;389;p28"/>
          <p:cNvGrpSpPr/>
          <p:nvPr/>
        </p:nvGrpSpPr>
        <p:grpSpPr>
          <a:xfrm>
            <a:off x="3270357" y="1747394"/>
            <a:ext cx="897793" cy="812372"/>
            <a:chOff x="3270357" y="1716914"/>
            <a:chExt cx="897793" cy="812372"/>
          </a:xfrm>
        </p:grpSpPr>
        <p:sp>
          <p:nvSpPr>
            <p:cNvPr id="390" name="Google Shape;390;p28"/>
            <p:cNvSpPr/>
            <p:nvPr/>
          </p:nvSpPr>
          <p:spPr>
            <a:xfrm>
              <a:off x="3270357" y="1716914"/>
              <a:ext cx="721698" cy="812372"/>
            </a:xfrm>
            <a:custGeom>
              <a:rect b="b" l="l" r="r" t="t"/>
              <a:pathLst>
                <a:path extrusionOk="0" h="812372" w="721698">
                  <a:moveTo>
                    <a:pt x="721698" y="148659"/>
                  </a:moveTo>
                  <a:cubicBezTo>
                    <a:pt x="721309" y="149049"/>
                    <a:pt x="720725" y="149438"/>
                    <a:pt x="720725" y="149827"/>
                  </a:cubicBezTo>
                  <a:cubicBezTo>
                    <a:pt x="717612" y="165782"/>
                    <a:pt x="706132" y="169090"/>
                    <a:pt x="691733" y="171231"/>
                  </a:cubicBezTo>
                  <a:cubicBezTo>
                    <a:pt x="635499" y="179403"/>
                    <a:pt x="579460" y="188743"/>
                    <a:pt x="523421" y="197304"/>
                  </a:cubicBezTo>
                  <a:cubicBezTo>
                    <a:pt x="518946" y="198083"/>
                    <a:pt x="513303" y="197304"/>
                    <a:pt x="509217" y="195164"/>
                  </a:cubicBezTo>
                  <a:cubicBezTo>
                    <a:pt x="411732" y="147881"/>
                    <a:pt x="295568" y="172398"/>
                    <a:pt x="225713" y="255095"/>
                  </a:cubicBezTo>
                  <a:cubicBezTo>
                    <a:pt x="154302" y="339543"/>
                    <a:pt x="152162" y="464852"/>
                    <a:pt x="220849" y="551441"/>
                  </a:cubicBezTo>
                  <a:cubicBezTo>
                    <a:pt x="288563" y="636861"/>
                    <a:pt x="400252" y="664686"/>
                    <a:pt x="501239" y="621295"/>
                  </a:cubicBezTo>
                  <a:cubicBezTo>
                    <a:pt x="504741" y="619738"/>
                    <a:pt x="507660" y="618765"/>
                    <a:pt x="510968" y="622268"/>
                  </a:cubicBezTo>
                  <a:cubicBezTo>
                    <a:pt x="535290" y="646980"/>
                    <a:pt x="559808" y="671302"/>
                    <a:pt x="584325" y="695819"/>
                  </a:cubicBezTo>
                  <a:cubicBezTo>
                    <a:pt x="585103" y="696598"/>
                    <a:pt x="585492" y="697376"/>
                    <a:pt x="587049" y="699516"/>
                  </a:cubicBezTo>
                  <a:cubicBezTo>
                    <a:pt x="577904" y="704575"/>
                    <a:pt x="569147" y="709829"/>
                    <a:pt x="560002" y="714304"/>
                  </a:cubicBezTo>
                  <a:cubicBezTo>
                    <a:pt x="534512" y="727147"/>
                    <a:pt x="507660" y="736876"/>
                    <a:pt x="479640" y="742519"/>
                  </a:cubicBezTo>
                  <a:cubicBezTo>
                    <a:pt x="474192" y="743686"/>
                    <a:pt x="471663" y="746021"/>
                    <a:pt x="469717" y="751080"/>
                  </a:cubicBezTo>
                  <a:cubicBezTo>
                    <a:pt x="462907" y="769565"/>
                    <a:pt x="455513" y="788050"/>
                    <a:pt x="448702" y="806535"/>
                  </a:cubicBezTo>
                  <a:cubicBezTo>
                    <a:pt x="446951" y="811011"/>
                    <a:pt x="444616" y="812373"/>
                    <a:pt x="440141" y="812373"/>
                  </a:cubicBezTo>
                  <a:cubicBezTo>
                    <a:pt x="417180" y="812178"/>
                    <a:pt x="394220" y="812178"/>
                    <a:pt x="371259" y="812373"/>
                  </a:cubicBezTo>
                  <a:cubicBezTo>
                    <a:pt x="366395" y="812373"/>
                    <a:pt x="364449" y="810427"/>
                    <a:pt x="362892" y="806341"/>
                  </a:cubicBezTo>
                  <a:cubicBezTo>
                    <a:pt x="356082" y="787856"/>
                    <a:pt x="348688" y="769371"/>
                    <a:pt x="341683" y="750886"/>
                  </a:cubicBezTo>
                  <a:cubicBezTo>
                    <a:pt x="339932" y="746216"/>
                    <a:pt x="337597" y="743881"/>
                    <a:pt x="332343" y="742713"/>
                  </a:cubicBezTo>
                  <a:cubicBezTo>
                    <a:pt x="291870" y="734152"/>
                    <a:pt x="254316" y="718585"/>
                    <a:pt x="219681" y="696014"/>
                  </a:cubicBezTo>
                  <a:cubicBezTo>
                    <a:pt x="215790" y="693484"/>
                    <a:pt x="212676" y="692901"/>
                    <a:pt x="208201" y="695041"/>
                  </a:cubicBezTo>
                  <a:cubicBezTo>
                    <a:pt x="190300" y="703408"/>
                    <a:pt x="172009" y="710997"/>
                    <a:pt x="154108" y="719169"/>
                  </a:cubicBezTo>
                  <a:cubicBezTo>
                    <a:pt x="149438" y="721309"/>
                    <a:pt x="146519" y="721309"/>
                    <a:pt x="142627" y="717418"/>
                  </a:cubicBezTo>
                  <a:cubicBezTo>
                    <a:pt x="126866" y="701073"/>
                    <a:pt x="110716" y="685117"/>
                    <a:pt x="94371" y="669162"/>
                  </a:cubicBezTo>
                  <a:cubicBezTo>
                    <a:pt x="91064" y="665854"/>
                    <a:pt x="90674" y="663324"/>
                    <a:pt x="92620" y="659044"/>
                  </a:cubicBezTo>
                  <a:cubicBezTo>
                    <a:pt x="100987" y="640753"/>
                    <a:pt x="108770" y="622463"/>
                    <a:pt x="117332" y="604172"/>
                  </a:cubicBezTo>
                  <a:cubicBezTo>
                    <a:pt x="119472" y="599697"/>
                    <a:pt x="118889" y="596389"/>
                    <a:pt x="116359" y="592497"/>
                  </a:cubicBezTo>
                  <a:cubicBezTo>
                    <a:pt x="93593" y="557862"/>
                    <a:pt x="78221" y="520308"/>
                    <a:pt x="69660" y="479835"/>
                  </a:cubicBezTo>
                  <a:cubicBezTo>
                    <a:pt x="68492" y="474776"/>
                    <a:pt x="66352" y="472246"/>
                    <a:pt x="61682" y="470495"/>
                  </a:cubicBezTo>
                  <a:cubicBezTo>
                    <a:pt x="42808" y="463490"/>
                    <a:pt x="24323" y="456096"/>
                    <a:pt x="5448" y="449091"/>
                  </a:cubicBezTo>
                  <a:cubicBezTo>
                    <a:pt x="1362" y="447535"/>
                    <a:pt x="0" y="445589"/>
                    <a:pt x="0" y="441114"/>
                  </a:cubicBezTo>
                  <a:cubicBezTo>
                    <a:pt x="195" y="417959"/>
                    <a:pt x="195" y="394609"/>
                    <a:pt x="0" y="371259"/>
                  </a:cubicBezTo>
                  <a:cubicBezTo>
                    <a:pt x="0" y="366589"/>
                    <a:pt x="1557" y="364838"/>
                    <a:pt x="5643" y="363282"/>
                  </a:cubicBezTo>
                  <a:cubicBezTo>
                    <a:pt x="24517" y="356277"/>
                    <a:pt x="43002" y="348883"/>
                    <a:pt x="61877" y="341878"/>
                  </a:cubicBezTo>
                  <a:cubicBezTo>
                    <a:pt x="66741" y="340126"/>
                    <a:pt x="68687" y="337402"/>
                    <a:pt x="69854" y="332343"/>
                  </a:cubicBezTo>
                  <a:cubicBezTo>
                    <a:pt x="78416" y="292260"/>
                    <a:pt x="93788" y="254900"/>
                    <a:pt x="116164" y="220460"/>
                  </a:cubicBezTo>
                  <a:cubicBezTo>
                    <a:pt x="118889" y="216373"/>
                    <a:pt x="119472" y="213065"/>
                    <a:pt x="117332" y="208201"/>
                  </a:cubicBezTo>
                  <a:cubicBezTo>
                    <a:pt x="108187" y="188354"/>
                    <a:pt x="99431" y="168312"/>
                    <a:pt x="90480" y="147686"/>
                  </a:cubicBezTo>
                  <a:cubicBezTo>
                    <a:pt x="108770" y="129396"/>
                    <a:pt x="127061" y="110911"/>
                    <a:pt x="145546" y="93009"/>
                  </a:cubicBezTo>
                  <a:cubicBezTo>
                    <a:pt x="146908" y="91647"/>
                    <a:pt x="150800" y="91842"/>
                    <a:pt x="153135" y="92815"/>
                  </a:cubicBezTo>
                  <a:cubicBezTo>
                    <a:pt x="171814" y="100793"/>
                    <a:pt x="190300" y="108965"/>
                    <a:pt x="208785" y="117527"/>
                  </a:cubicBezTo>
                  <a:cubicBezTo>
                    <a:pt x="212871" y="119472"/>
                    <a:pt x="215984" y="119083"/>
                    <a:pt x="219681" y="116748"/>
                  </a:cubicBezTo>
                  <a:cubicBezTo>
                    <a:pt x="254706" y="93788"/>
                    <a:pt x="292843" y="78416"/>
                    <a:pt x="333705" y="69271"/>
                  </a:cubicBezTo>
                  <a:cubicBezTo>
                    <a:pt x="336819" y="68492"/>
                    <a:pt x="340321" y="65184"/>
                    <a:pt x="341683" y="62071"/>
                  </a:cubicBezTo>
                  <a:cubicBezTo>
                    <a:pt x="349272" y="43586"/>
                    <a:pt x="356471" y="24712"/>
                    <a:pt x="363281" y="6032"/>
                  </a:cubicBezTo>
                  <a:cubicBezTo>
                    <a:pt x="364838" y="1751"/>
                    <a:pt x="366978" y="0"/>
                    <a:pt x="371648" y="0"/>
                  </a:cubicBezTo>
                  <a:cubicBezTo>
                    <a:pt x="394609" y="195"/>
                    <a:pt x="417569" y="195"/>
                    <a:pt x="440530" y="0"/>
                  </a:cubicBezTo>
                  <a:cubicBezTo>
                    <a:pt x="445394" y="0"/>
                    <a:pt x="447340" y="1751"/>
                    <a:pt x="448897" y="6032"/>
                  </a:cubicBezTo>
                  <a:cubicBezTo>
                    <a:pt x="455707" y="24323"/>
                    <a:pt x="463101" y="42419"/>
                    <a:pt x="469717" y="60709"/>
                  </a:cubicBezTo>
                  <a:cubicBezTo>
                    <a:pt x="471663" y="65963"/>
                    <a:pt x="474192" y="68687"/>
                    <a:pt x="480030" y="69854"/>
                  </a:cubicBezTo>
                  <a:cubicBezTo>
                    <a:pt x="520113" y="78416"/>
                    <a:pt x="557473" y="93788"/>
                    <a:pt x="591913" y="116359"/>
                  </a:cubicBezTo>
                  <a:cubicBezTo>
                    <a:pt x="595805" y="118889"/>
                    <a:pt x="598918" y="119472"/>
                    <a:pt x="603394" y="117332"/>
                  </a:cubicBezTo>
                  <a:cubicBezTo>
                    <a:pt x="623435" y="107798"/>
                    <a:pt x="643672" y="98847"/>
                    <a:pt x="663713" y="89702"/>
                  </a:cubicBezTo>
                  <a:cubicBezTo>
                    <a:pt x="682977" y="109743"/>
                    <a:pt x="702240" y="129201"/>
                    <a:pt x="721698" y="148659"/>
                  </a:cubicBezTo>
                  <a:close/>
                </a:path>
              </a:pathLst>
            </a:custGeom>
            <a:solidFill>
              <a:srgbClr val="576D5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grpSp>
          <p:nvGrpSpPr>
            <p:cNvPr id="391" name="Google Shape;391;p28"/>
            <p:cNvGrpSpPr/>
            <p:nvPr/>
          </p:nvGrpSpPr>
          <p:grpSpPr>
            <a:xfrm>
              <a:off x="3602311" y="1935671"/>
              <a:ext cx="565839" cy="394817"/>
              <a:chOff x="3602311" y="1935671"/>
              <a:chExt cx="565839" cy="394817"/>
            </a:xfrm>
          </p:grpSpPr>
          <p:sp>
            <p:nvSpPr>
              <p:cNvPr id="392" name="Google Shape;392;p28"/>
              <p:cNvSpPr/>
              <p:nvPr/>
            </p:nvSpPr>
            <p:spPr>
              <a:xfrm>
                <a:off x="3602311" y="1935671"/>
                <a:ext cx="565839" cy="394817"/>
              </a:xfrm>
              <a:custGeom>
                <a:rect b="b" l="l" r="r" t="t"/>
                <a:pathLst>
                  <a:path extrusionOk="0" h="394817" w="565839">
                    <a:moveTo>
                      <a:pt x="0" y="340856"/>
                    </a:moveTo>
                    <a:cubicBezTo>
                      <a:pt x="0" y="333462"/>
                      <a:pt x="0" y="326068"/>
                      <a:pt x="0" y="318674"/>
                    </a:cubicBezTo>
                    <a:cubicBezTo>
                      <a:pt x="3308" y="318674"/>
                      <a:pt x="6421" y="318674"/>
                      <a:pt x="10313" y="318674"/>
                    </a:cubicBezTo>
                    <a:cubicBezTo>
                      <a:pt x="10313" y="228778"/>
                      <a:pt x="10313" y="139465"/>
                      <a:pt x="10313" y="49764"/>
                    </a:cubicBezTo>
                    <a:cubicBezTo>
                      <a:pt x="13037" y="49764"/>
                      <a:pt x="15372" y="49764"/>
                      <a:pt x="17512" y="49764"/>
                    </a:cubicBezTo>
                    <a:cubicBezTo>
                      <a:pt x="62849" y="49764"/>
                      <a:pt x="108187" y="49764"/>
                      <a:pt x="153524" y="49764"/>
                    </a:cubicBezTo>
                    <a:cubicBezTo>
                      <a:pt x="156637" y="49764"/>
                      <a:pt x="160140" y="48986"/>
                      <a:pt x="163058" y="47818"/>
                    </a:cubicBezTo>
                    <a:cubicBezTo>
                      <a:pt x="200223" y="32252"/>
                      <a:pt x="237193" y="16296"/>
                      <a:pt x="274358" y="730"/>
                    </a:cubicBezTo>
                    <a:cubicBezTo>
                      <a:pt x="276888" y="-243"/>
                      <a:pt x="280585" y="-243"/>
                      <a:pt x="283114" y="730"/>
                    </a:cubicBezTo>
                    <a:cubicBezTo>
                      <a:pt x="321252" y="16296"/>
                      <a:pt x="359390" y="32252"/>
                      <a:pt x="397528" y="48013"/>
                    </a:cubicBezTo>
                    <a:cubicBezTo>
                      <a:pt x="400252" y="49180"/>
                      <a:pt x="403560" y="49764"/>
                      <a:pt x="406478" y="49764"/>
                    </a:cubicBezTo>
                    <a:cubicBezTo>
                      <a:pt x="453956" y="49764"/>
                      <a:pt x="501628" y="49764"/>
                      <a:pt x="549106" y="49764"/>
                    </a:cubicBezTo>
                    <a:cubicBezTo>
                      <a:pt x="551246" y="49764"/>
                      <a:pt x="553386" y="49764"/>
                      <a:pt x="556111" y="49764"/>
                    </a:cubicBezTo>
                    <a:cubicBezTo>
                      <a:pt x="556111" y="139660"/>
                      <a:pt x="556111" y="228972"/>
                      <a:pt x="556111" y="318479"/>
                    </a:cubicBezTo>
                    <a:cubicBezTo>
                      <a:pt x="559808" y="318674"/>
                      <a:pt x="562726" y="318869"/>
                      <a:pt x="565840" y="318869"/>
                    </a:cubicBezTo>
                    <a:cubicBezTo>
                      <a:pt x="565840" y="326263"/>
                      <a:pt x="565840" y="333073"/>
                      <a:pt x="565840" y="340467"/>
                    </a:cubicBezTo>
                    <a:cubicBezTo>
                      <a:pt x="553970" y="340467"/>
                      <a:pt x="542490" y="340467"/>
                      <a:pt x="530426" y="340467"/>
                    </a:cubicBezTo>
                    <a:cubicBezTo>
                      <a:pt x="529648" y="355255"/>
                      <a:pt x="524783" y="367903"/>
                      <a:pt x="514859" y="378216"/>
                    </a:cubicBezTo>
                    <a:cubicBezTo>
                      <a:pt x="504741" y="388528"/>
                      <a:pt x="492483" y="394171"/>
                      <a:pt x="478084" y="394755"/>
                    </a:cubicBezTo>
                    <a:cubicBezTo>
                      <a:pt x="465631" y="395339"/>
                      <a:pt x="454345" y="391836"/>
                      <a:pt x="444227" y="384637"/>
                    </a:cubicBezTo>
                    <a:cubicBezTo>
                      <a:pt x="429244" y="373935"/>
                      <a:pt x="422045" y="358758"/>
                      <a:pt x="420877" y="340662"/>
                    </a:cubicBezTo>
                    <a:cubicBezTo>
                      <a:pt x="328062" y="340662"/>
                      <a:pt x="235831" y="340662"/>
                      <a:pt x="143600" y="340662"/>
                    </a:cubicBezTo>
                    <a:cubicBezTo>
                      <a:pt x="135622" y="377243"/>
                      <a:pt x="117137" y="394949"/>
                      <a:pt x="87756" y="394755"/>
                    </a:cubicBezTo>
                    <a:cubicBezTo>
                      <a:pt x="74524" y="394560"/>
                      <a:pt x="62849" y="390085"/>
                      <a:pt x="52926" y="381523"/>
                    </a:cubicBezTo>
                    <a:cubicBezTo>
                      <a:pt x="40473" y="370821"/>
                      <a:pt x="34830" y="357006"/>
                      <a:pt x="33662" y="340467"/>
                    </a:cubicBezTo>
                    <a:cubicBezTo>
                      <a:pt x="22377" y="340856"/>
                      <a:pt x="11286" y="340856"/>
                      <a:pt x="0" y="340856"/>
                    </a:cubicBezTo>
                    <a:close/>
                    <a:moveTo>
                      <a:pt x="147881" y="292406"/>
                    </a:moveTo>
                    <a:cubicBezTo>
                      <a:pt x="147881" y="229556"/>
                      <a:pt x="147881" y="166901"/>
                      <a:pt x="147881" y="104441"/>
                    </a:cubicBezTo>
                    <a:cubicBezTo>
                      <a:pt x="117137" y="104441"/>
                      <a:pt x="86977" y="104441"/>
                      <a:pt x="56817" y="104441"/>
                    </a:cubicBezTo>
                    <a:cubicBezTo>
                      <a:pt x="56817" y="167290"/>
                      <a:pt x="56817" y="229751"/>
                      <a:pt x="56817" y="292406"/>
                    </a:cubicBezTo>
                    <a:cubicBezTo>
                      <a:pt x="87561" y="292406"/>
                      <a:pt x="117721" y="292406"/>
                      <a:pt x="147881" y="292406"/>
                    </a:cubicBezTo>
                    <a:close/>
                    <a:moveTo>
                      <a:pt x="344407" y="114754"/>
                    </a:moveTo>
                    <a:cubicBezTo>
                      <a:pt x="296151" y="114754"/>
                      <a:pt x="248479" y="114754"/>
                      <a:pt x="200612" y="114754"/>
                    </a:cubicBezTo>
                    <a:cubicBezTo>
                      <a:pt x="200612" y="139465"/>
                      <a:pt x="200612" y="163593"/>
                      <a:pt x="200612" y="187721"/>
                    </a:cubicBezTo>
                    <a:cubicBezTo>
                      <a:pt x="248868" y="187721"/>
                      <a:pt x="296540" y="187721"/>
                      <a:pt x="344407" y="187721"/>
                    </a:cubicBezTo>
                    <a:cubicBezTo>
                      <a:pt x="344407" y="163204"/>
                      <a:pt x="344407" y="139076"/>
                      <a:pt x="344407" y="114754"/>
                    </a:cubicBezTo>
                    <a:close/>
                    <a:moveTo>
                      <a:pt x="388577" y="187916"/>
                    </a:moveTo>
                    <a:cubicBezTo>
                      <a:pt x="432163" y="187916"/>
                      <a:pt x="475165" y="187916"/>
                      <a:pt x="518362" y="187916"/>
                    </a:cubicBezTo>
                    <a:cubicBezTo>
                      <a:pt x="518362" y="163399"/>
                      <a:pt x="518362" y="139271"/>
                      <a:pt x="518362" y="114754"/>
                    </a:cubicBezTo>
                    <a:cubicBezTo>
                      <a:pt x="474971" y="114754"/>
                      <a:pt x="431774" y="114754"/>
                      <a:pt x="388577" y="114754"/>
                    </a:cubicBezTo>
                    <a:cubicBezTo>
                      <a:pt x="388577" y="139076"/>
                      <a:pt x="388577" y="163204"/>
                      <a:pt x="388577" y="187916"/>
                    </a:cubicBezTo>
                    <a:close/>
                  </a:path>
                </a:pathLst>
              </a:custGeom>
              <a:solidFill>
                <a:srgbClr val="3745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93" name="Google Shape;393;p28"/>
              <p:cNvSpPr/>
              <p:nvPr/>
            </p:nvSpPr>
            <p:spPr>
              <a:xfrm>
                <a:off x="3944967" y="1942822"/>
                <a:ext cx="211314" cy="31522"/>
              </a:xfrm>
              <a:custGeom>
                <a:rect b="b" l="l" r="r" t="t"/>
                <a:pathLst>
                  <a:path extrusionOk="0" h="31522" w="211314">
                    <a:moveTo>
                      <a:pt x="211314" y="0"/>
                    </a:moveTo>
                    <a:cubicBezTo>
                      <a:pt x="211314" y="10507"/>
                      <a:pt x="211314" y="20626"/>
                      <a:pt x="211314" y="31327"/>
                    </a:cubicBezTo>
                    <a:cubicBezTo>
                      <a:pt x="209368" y="31522"/>
                      <a:pt x="207617" y="31522"/>
                      <a:pt x="205866" y="31522"/>
                    </a:cubicBezTo>
                    <a:cubicBezTo>
                      <a:pt x="161113" y="31522"/>
                      <a:pt x="116359" y="31522"/>
                      <a:pt x="71411" y="31522"/>
                    </a:cubicBezTo>
                    <a:cubicBezTo>
                      <a:pt x="69271" y="31522"/>
                      <a:pt x="66936" y="31327"/>
                      <a:pt x="64990" y="30549"/>
                    </a:cubicBezTo>
                    <a:cubicBezTo>
                      <a:pt x="43781" y="20626"/>
                      <a:pt x="22766" y="10702"/>
                      <a:pt x="0" y="0"/>
                    </a:cubicBezTo>
                    <a:cubicBezTo>
                      <a:pt x="71411" y="0"/>
                      <a:pt x="141265" y="0"/>
                      <a:pt x="211314" y="0"/>
                    </a:cubicBezTo>
                    <a:close/>
                  </a:path>
                </a:pathLst>
              </a:custGeom>
              <a:solidFill>
                <a:srgbClr val="3745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
            <p:nvSpPr>
              <p:cNvPr id="394" name="Google Shape;394;p28"/>
              <p:cNvSpPr/>
              <p:nvPr/>
            </p:nvSpPr>
            <p:spPr>
              <a:xfrm>
                <a:off x="3616904" y="1942822"/>
                <a:ext cx="210146" cy="31522"/>
              </a:xfrm>
              <a:custGeom>
                <a:rect b="b" l="l" r="r" t="t"/>
                <a:pathLst>
                  <a:path extrusionOk="0" h="31522" w="210146">
                    <a:moveTo>
                      <a:pt x="0" y="31327"/>
                    </a:moveTo>
                    <a:cubicBezTo>
                      <a:pt x="0" y="20820"/>
                      <a:pt x="0" y="10507"/>
                      <a:pt x="0" y="0"/>
                    </a:cubicBezTo>
                    <a:cubicBezTo>
                      <a:pt x="69854" y="0"/>
                      <a:pt x="139514" y="0"/>
                      <a:pt x="210147" y="0"/>
                    </a:cubicBezTo>
                    <a:cubicBezTo>
                      <a:pt x="208590" y="973"/>
                      <a:pt x="207617" y="1557"/>
                      <a:pt x="206450" y="2140"/>
                    </a:cubicBezTo>
                    <a:cubicBezTo>
                      <a:pt x="186797" y="11480"/>
                      <a:pt x="167145" y="20626"/>
                      <a:pt x="147492" y="29965"/>
                    </a:cubicBezTo>
                    <a:cubicBezTo>
                      <a:pt x="145546" y="30938"/>
                      <a:pt x="143406" y="31522"/>
                      <a:pt x="141265" y="31522"/>
                    </a:cubicBezTo>
                    <a:cubicBezTo>
                      <a:pt x="95150" y="31522"/>
                      <a:pt x="49034" y="31522"/>
                      <a:pt x="2919" y="31522"/>
                    </a:cubicBezTo>
                    <a:cubicBezTo>
                      <a:pt x="1946" y="31522"/>
                      <a:pt x="1167" y="31327"/>
                      <a:pt x="0" y="31327"/>
                    </a:cubicBezTo>
                    <a:close/>
                  </a:path>
                </a:pathLst>
              </a:custGeom>
              <a:solidFill>
                <a:srgbClr val="3745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gr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p29"/>
          <p:cNvSpPr txBox="1"/>
          <p:nvPr>
            <p:ph idx="4294967295" type="title"/>
          </p:nvPr>
        </p:nvSpPr>
        <p:spPr>
          <a:xfrm>
            <a:off x="311989" y="377406"/>
            <a:ext cx="11568022" cy="601121"/>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rgbClr val="576D5D"/>
              </a:buClr>
              <a:buSzPts val="3600"/>
              <a:buFont typeface="Arial"/>
              <a:buNone/>
            </a:pPr>
            <a:r>
              <a:rPr lang="en-US" sz="3600">
                <a:solidFill>
                  <a:srgbClr val="576D5D"/>
                </a:solidFill>
                <a:latin typeface="Arial"/>
                <a:ea typeface="Arial"/>
                <a:cs typeface="Arial"/>
                <a:sym typeface="Arial"/>
              </a:rPr>
              <a:t>Paradise </a:t>
            </a:r>
            <a:r>
              <a:rPr lang="en-US" sz="3600">
                <a:solidFill>
                  <a:srgbClr val="37453B"/>
                </a:solidFill>
                <a:latin typeface="Arial"/>
                <a:ea typeface="Arial"/>
                <a:cs typeface="Arial"/>
                <a:sym typeface="Arial"/>
              </a:rPr>
              <a:t>process</a:t>
            </a:r>
            <a:br>
              <a:rPr lang="en-US" u="sng"/>
            </a:br>
            <a:br>
              <a:rPr lang="en-US" u="sng"/>
            </a:br>
            <a:br>
              <a:rPr lang="en-US" u="sng"/>
            </a:br>
            <a:br>
              <a:rPr lang="en-US" u="sng"/>
            </a:br>
            <a:endParaRPr u="sng"/>
          </a:p>
        </p:txBody>
      </p:sp>
      <p:sp>
        <p:nvSpPr>
          <p:cNvPr id="400" name="Google Shape;400;p29"/>
          <p:cNvSpPr txBox="1"/>
          <p:nvPr/>
        </p:nvSpPr>
        <p:spPr>
          <a:xfrm>
            <a:off x="311989" y="978527"/>
            <a:ext cx="11568022" cy="52937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We look at 10-20 properties per month to find the one or two that fit into our strategy. The top requirement is a draw to the geographic area. Examples: Casino, Lake, River, Beach, Proximity to primary metro market, Ultra high presence of trades-workers. If there is a draw to the area, we look to see if the owners have outdated processes. If they have no website, That means no online booking, that means no Dynamic pricing. If we do nothing but add a website, online booking and Dynamic pricing we could double the current revenue in 6 months. A prime asset for us will have a Value-add component. Often, the owners planned to expand and have not. We will add more spaces and that adds to revenue. The sales prices for mom-and-pop RV Parks can vary wildly. We look for ones that aren’t even listed with a commercial broker. Many times, we are dealing with a residential realtor and therefore does not price the asset based on revenue but on the value of the comparable raw land or farms in the area.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Most assets have little to no financials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We comp the Average nightly rate from all competitors within 20 miles Then we use those comp rates to create projected financials based on the value-add potential. We don’t move on properties without the potential to 5x our investment.  As we perform the Value add and rehab the current park, We put up the website and online booking.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We spend heavily on the initial marketing producing videos and social media content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Our Goal is to refi any debt and return all equity within 3-5 years, with a long-term emphasis on selling portfolios to Private Equity. When we have 20-30 performing assets, We will build portfolios of 10 in a geographic area to sell at top price.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3"/>
          <p:cNvSpPr txBox="1"/>
          <p:nvPr/>
        </p:nvSpPr>
        <p:spPr>
          <a:xfrm>
            <a:off x="2586182" y="407699"/>
            <a:ext cx="7019636" cy="707886"/>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576D5D"/>
                </a:solidFill>
                <a:latin typeface="Arial"/>
                <a:ea typeface="Arial"/>
                <a:cs typeface="Arial"/>
                <a:sym typeface="Arial"/>
              </a:rPr>
              <a:t>Paradise </a:t>
            </a:r>
            <a:r>
              <a:rPr b="0" i="0" lang="en-US" sz="4000" u="none" cap="none" strike="noStrike">
                <a:solidFill>
                  <a:srgbClr val="37453B"/>
                </a:solidFill>
                <a:latin typeface="Arial"/>
                <a:ea typeface="Arial"/>
                <a:cs typeface="Arial"/>
                <a:sym typeface="Arial"/>
              </a:rPr>
              <a:t>at the Lake</a:t>
            </a:r>
            <a:endParaRPr b="0" i="0" sz="1400" u="none" cap="none" strike="noStrike">
              <a:solidFill>
                <a:srgbClr val="000000"/>
              </a:solidFill>
              <a:latin typeface="Arial"/>
              <a:ea typeface="Arial"/>
              <a:cs typeface="Arial"/>
              <a:sym typeface="Arial"/>
            </a:endParaRPr>
          </a:p>
        </p:txBody>
      </p:sp>
      <p:graphicFrame>
        <p:nvGraphicFramePr>
          <p:cNvPr id="107" name="Google Shape;107;p3"/>
          <p:cNvGraphicFramePr/>
          <p:nvPr/>
        </p:nvGraphicFramePr>
        <p:xfrm>
          <a:off x="1386840" y="1084292"/>
          <a:ext cx="3000000" cy="3000000"/>
        </p:xfrm>
        <a:graphic>
          <a:graphicData uri="http://schemas.openxmlformats.org/drawingml/2006/table">
            <a:tbl>
              <a:tblPr bandRow="1" firstRow="1">
                <a:noFill/>
                <a:tableStyleId>{CCF6A2B7-C825-4651-A13B-46C1F18E9F0A}</a:tableStyleId>
              </a:tblPr>
              <a:tblGrid>
                <a:gridCol w="3108950"/>
                <a:gridCol w="6309350"/>
              </a:tblGrid>
              <a:tr h="548650">
                <a:tc>
                  <a:txBody>
                    <a:bodyPr/>
                    <a:lstStyle/>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lt1"/>
                          </a:solidFill>
                          <a:latin typeface="Arial"/>
                          <a:ea typeface="Arial"/>
                          <a:cs typeface="Arial"/>
                          <a:sym typeface="Arial"/>
                        </a:rPr>
                        <a:t>Required investment</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27312A"/>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solidFill>
                            <a:srgbClr val="576D5D"/>
                          </a:solidFill>
                          <a:latin typeface="Arial"/>
                          <a:ea typeface="Arial"/>
                          <a:cs typeface="Arial"/>
                          <a:sym typeface="Arial"/>
                        </a:rPr>
                        <a:t>$4,</a:t>
                      </a:r>
                      <a:r>
                        <a:rPr b="0" lang="en-US" sz="2800">
                          <a:solidFill>
                            <a:srgbClr val="576D5D"/>
                          </a:solidFill>
                          <a:latin typeface="Arial"/>
                          <a:ea typeface="Arial"/>
                          <a:cs typeface="Arial"/>
                          <a:sym typeface="Arial"/>
                        </a:rPr>
                        <a:t>315,513</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37453B"/>
                      </a:solidFill>
                      <a:prstDash val="solid"/>
                      <a:round/>
                      <a:headEnd len="sm" w="sm" type="none"/>
                      <a:tailEnd len="sm" w="sm" type="none"/>
                    </a:lnB>
                    <a:solidFill>
                      <a:srgbClr val="27312A">
                        <a:alpha val="9019"/>
                      </a:srgbClr>
                    </a:solidFill>
                  </a:tcPr>
                </a:tc>
              </a:tr>
              <a:tr h="691150">
                <a:tc>
                  <a:txBody>
                    <a:bodyPr/>
                    <a:lstStyle/>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lt1"/>
                          </a:solidFill>
                          <a:latin typeface="Arial"/>
                          <a:ea typeface="Arial"/>
                          <a:cs typeface="Arial"/>
                          <a:sym typeface="Arial"/>
                        </a:rPr>
                        <a:t>Offering</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7312A"/>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lang="en-US" sz="2000" u="none" cap="none" strike="noStrike">
                          <a:solidFill>
                            <a:srgbClr val="576D5D"/>
                          </a:solidFill>
                          <a:latin typeface="Arial"/>
                          <a:ea typeface="Arial"/>
                          <a:cs typeface="Arial"/>
                          <a:sym typeface="Arial"/>
                        </a:rPr>
                        <a:t>65%</a:t>
                      </a:r>
                      <a:r>
                        <a:rPr b="0" lang="en-US" sz="1700" u="none" cap="none" strike="noStrike">
                          <a:solidFill>
                            <a:srgbClr val="576D5D"/>
                          </a:solidFill>
                          <a:latin typeface="Arial"/>
                          <a:ea typeface="Arial"/>
                          <a:cs typeface="Arial"/>
                          <a:sym typeface="Arial"/>
                        </a:rPr>
                        <a:t> Equity with a </a:t>
                      </a:r>
                      <a:r>
                        <a:rPr lang="en-US" sz="1700">
                          <a:solidFill>
                            <a:srgbClr val="576D5D"/>
                          </a:solidFill>
                          <a:latin typeface="Arial"/>
                          <a:ea typeface="Arial"/>
                          <a:cs typeface="Arial"/>
                          <a:sym typeface="Arial"/>
                        </a:rPr>
                        <a:t>3% Guaranteed return</a:t>
                      </a:r>
                      <a:r>
                        <a:rPr b="0" lang="en-US" sz="1700" u="none" cap="none" strike="noStrike">
                          <a:solidFill>
                            <a:srgbClr val="576D5D"/>
                          </a:solidFill>
                          <a:latin typeface="Arial"/>
                          <a:ea typeface="Arial"/>
                          <a:cs typeface="Arial"/>
                          <a:sym typeface="Arial"/>
                        </a:rPr>
                        <a:t> Yr. 1</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rPr b="0" lang="en-US" sz="2000" u="none" cap="none" strike="noStrike">
                          <a:solidFill>
                            <a:srgbClr val="576D5D"/>
                          </a:solidFill>
                          <a:latin typeface="Arial"/>
                          <a:ea typeface="Arial"/>
                          <a:cs typeface="Arial"/>
                          <a:sym typeface="Arial"/>
                        </a:rPr>
                        <a:t>8% </a:t>
                      </a:r>
                      <a:r>
                        <a:rPr b="0" lang="en-US" sz="1700" u="none" cap="none" strike="noStrike">
                          <a:solidFill>
                            <a:srgbClr val="576D5D"/>
                          </a:solidFill>
                          <a:latin typeface="Arial"/>
                          <a:ea typeface="Arial"/>
                          <a:cs typeface="Arial"/>
                          <a:sym typeface="Arial"/>
                        </a:rPr>
                        <a:t>Preferred Equity after Yr1</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37453B"/>
                      </a:solidFill>
                      <a:prstDash val="solid"/>
                      <a:round/>
                      <a:headEnd len="sm" w="sm" type="none"/>
                      <a:tailEnd len="sm" w="sm" type="none"/>
                    </a:lnT>
                    <a:lnB cap="flat" cmpd="sng" w="9525">
                      <a:solidFill>
                        <a:srgbClr val="37453B"/>
                      </a:solidFill>
                      <a:prstDash val="solid"/>
                      <a:round/>
                      <a:headEnd len="sm" w="sm" type="none"/>
                      <a:tailEnd len="sm" w="sm" type="none"/>
                    </a:lnB>
                    <a:solidFill>
                      <a:srgbClr val="CCCCCC"/>
                    </a:solidFill>
                  </a:tcPr>
                </a:tc>
              </a:tr>
              <a:tr h="691150">
                <a:tc>
                  <a:txBody>
                    <a:bodyPr/>
                    <a:lstStyle/>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lt1"/>
                          </a:solidFill>
                          <a:latin typeface="Arial"/>
                          <a:ea typeface="Arial"/>
                          <a:cs typeface="Arial"/>
                          <a:sym typeface="Arial"/>
                        </a:rPr>
                        <a:t>Commitment</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7312A"/>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lang="en-US" sz="2000" u="none" cap="none" strike="noStrike">
                          <a:solidFill>
                            <a:srgbClr val="576D5D"/>
                          </a:solidFill>
                          <a:latin typeface="Arial"/>
                          <a:ea typeface="Arial"/>
                          <a:cs typeface="Arial"/>
                          <a:sym typeface="Arial"/>
                        </a:rPr>
                        <a:t>5-year</a:t>
                      </a:r>
                      <a:r>
                        <a:rPr b="0" lang="en-US" sz="1700" u="none" cap="none" strike="noStrike">
                          <a:solidFill>
                            <a:srgbClr val="576D5D"/>
                          </a:solidFill>
                          <a:latin typeface="Arial"/>
                          <a:ea typeface="Arial"/>
                          <a:cs typeface="Arial"/>
                          <a:sym typeface="Arial"/>
                        </a:rPr>
                        <a:t> commitment with sale expected in </a:t>
                      </a:r>
                      <a:r>
                        <a:rPr b="0" lang="en-US" sz="2000" u="none" cap="none" strike="noStrike">
                          <a:solidFill>
                            <a:srgbClr val="576D5D"/>
                          </a:solidFill>
                          <a:latin typeface="Arial"/>
                          <a:ea typeface="Arial"/>
                          <a:cs typeface="Arial"/>
                          <a:sym typeface="Arial"/>
                        </a:rPr>
                        <a:t>year 5</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37453B"/>
                      </a:solidFill>
                      <a:prstDash val="solid"/>
                      <a:round/>
                      <a:headEnd len="sm" w="sm" type="none"/>
                      <a:tailEnd len="sm" w="sm" type="none"/>
                    </a:lnT>
                    <a:lnB cap="flat" cmpd="sng" w="9525">
                      <a:solidFill>
                        <a:srgbClr val="37453B"/>
                      </a:solidFill>
                      <a:prstDash val="solid"/>
                      <a:round/>
                      <a:headEnd len="sm" w="sm" type="none"/>
                      <a:tailEnd len="sm" w="sm" type="none"/>
                    </a:lnB>
                    <a:solidFill>
                      <a:srgbClr val="27312A">
                        <a:alpha val="9019"/>
                      </a:srgbClr>
                    </a:solidFill>
                  </a:tcPr>
                </a:tc>
              </a:tr>
              <a:tr h="691150">
                <a:tc>
                  <a:txBody>
                    <a:bodyPr/>
                    <a:lstStyle/>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lt1"/>
                          </a:solidFill>
                          <a:latin typeface="Arial"/>
                          <a:ea typeface="Arial"/>
                          <a:cs typeface="Arial"/>
                          <a:sym typeface="Arial"/>
                        </a:rPr>
                        <a:t>Expected asset value</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7312A"/>
                    </a:solidFill>
                  </a:tcPr>
                </a:tc>
                <a:tc>
                  <a:txBody>
                    <a:bodyPr/>
                    <a:lstStyle/>
                    <a:p>
                      <a:pPr indent="0" lvl="0" marL="0" marR="0" rtl="0" algn="l">
                        <a:lnSpc>
                          <a:spcPct val="100000"/>
                        </a:lnSpc>
                        <a:spcBef>
                          <a:spcPts val="0"/>
                        </a:spcBef>
                        <a:spcAft>
                          <a:spcPts val="0"/>
                        </a:spcAft>
                        <a:buClr>
                          <a:srgbClr val="000000"/>
                        </a:buClr>
                        <a:buSzPts val="1700"/>
                        <a:buFont typeface="Arial"/>
                        <a:buNone/>
                      </a:pPr>
                      <a:r>
                        <a:rPr b="0" lang="en-US" sz="1700" u="none" cap="none" strike="noStrike">
                          <a:solidFill>
                            <a:srgbClr val="576D5D"/>
                          </a:solidFill>
                          <a:latin typeface="Arial"/>
                          <a:ea typeface="Arial"/>
                          <a:cs typeface="Arial"/>
                          <a:sym typeface="Arial"/>
                        </a:rPr>
                        <a:t>At a </a:t>
                      </a:r>
                      <a:r>
                        <a:rPr b="0" lang="en-US" sz="2000" u="none" cap="none" strike="noStrike">
                          <a:solidFill>
                            <a:srgbClr val="576D5D"/>
                          </a:solidFill>
                          <a:latin typeface="Arial"/>
                          <a:ea typeface="Arial"/>
                          <a:cs typeface="Arial"/>
                          <a:sym typeface="Arial"/>
                        </a:rPr>
                        <a:t>10% </a:t>
                      </a:r>
                      <a:r>
                        <a:rPr b="0" lang="en-US" sz="1700" u="none" cap="none" strike="noStrike">
                          <a:solidFill>
                            <a:srgbClr val="576D5D"/>
                          </a:solidFill>
                          <a:latin typeface="Arial"/>
                          <a:ea typeface="Arial"/>
                          <a:cs typeface="Arial"/>
                          <a:sym typeface="Arial"/>
                        </a:rPr>
                        <a:t>Cap Rate this asset is expected to be valued at roughly</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rPr b="0" lang="en-US" sz="2000" u="none" cap="none" strike="noStrike">
                          <a:solidFill>
                            <a:srgbClr val="576D5D"/>
                          </a:solidFill>
                          <a:latin typeface="Arial"/>
                          <a:ea typeface="Arial"/>
                          <a:cs typeface="Arial"/>
                          <a:sym typeface="Arial"/>
                        </a:rPr>
                        <a:t>$1</a:t>
                      </a:r>
                      <a:r>
                        <a:rPr lang="en-US" sz="2000">
                          <a:solidFill>
                            <a:srgbClr val="576D5D"/>
                          </a:solidFill>
                          <a:latin typeface="Arial"/>
                          <a:ea typeface="Arial"/>
                          <a:cs typeface="Arial"/>
                          <a:sym typeface="Arial"/>
                        </a:rPr>
                        <a:t>6</a:t>
                      </a:r>
                      <a:r>
                        <a:rPr b="0" lang="en-US" sz="2000" u="none" cap="none" strike="noStrike">
                          <a:solidFill>
                            <a:srgbClr val="576D5D"/>
                          </a:solidFill>
                          <a:latin typeface="Arial"/>
                          <a:ea typeface="Arial"/>
                          <a:cs typeface="Arial"/>
                          <a:sym typeface="Arial"/>
                        </a:rPr>
                        <a:t>mm </a:t>
                      </a:r>
                      <a:r>
                        <a:rPr b="0" lang="en-US" sz="1700" u="none" cap="none" strike="noStrike">
                          <a:solidFill>
                            <a:srgbClr val="576D5D"/>
                          </a:solidFill>
                          <a:latin typeface="Arial"/>
                          <a:ea typeface="Arial"/>
                          <a:cs typeface="Arial"/>
                          <a:sym typeface="Arial"/>
                        </a:rPr>
                        <a:t>once stabilized</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37453B"/>
                      </a:solidFill>
                      <a:prstDash val="solid"/>
                      <a:round/>
                      <a:headEnd len="sm" w="sm" type="none"/>
                      <a:tailEnd len="sm" w="sm" type="none"/>
                    </a:lnT>
                    <a:lnB cap="flat" cmpd="sng" w="9525">
                      <a:solidFill>
                        <a:srgbClr val="37453B"/>
                      </a:solidFill>
                      <a:prstDash val="solid"/>
                      <a:round/>
                      <a:headEnd len="sm" w="sm" type="none"/>
                      <a:tailEnd len="sm" w="sm" type="none"/>
                    </a:lnB>
                    <a:solidFill>
                      <a:srgbClr val="27312A">
                        <a:alpha val="9019"/>
                      </a:srgbClr>
                    </a:solidFill>
                  </a:tcPr>
                </a:tc>
              </a:tr>
              <a:tr h="691150">
                <a:tc>
                  <a:txBody>
                    <a:bodyPr/>
                    <a:lstStyle/>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lt1"/>
                          </a:solidFill>
                          <a:latin typeface="Arial"/>
                          <a:ea typeface="Arial"/>
                          <a:cs typeface="Arial"/>
                          <a:sym typeface="Arial"/>
                        </a:rPr>
                        <a:t>Expected net income</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27312A"/>
                    </a:solidFill>
                  </a:tcPr>
                </a:tc>
                <a:tc>
                  <a:txBody>
                    <a:bodyPr/>
                    <a:lstStyle/>
                    <a:p>
                      <a:pPr indent="0" lvl="0" marL="0" marR="0" rtl="0" algn="l">
                        <a:lnSpc>
                          <a:spcPct val="100000"/>
                        </a:lnSpc>
                        <a:spcBef>
                          <a:spcPts val="0"/>
                        </a:spcBef>
                        <a:spcAft>
                          <a:spcPts val="0"/>
                        </a:spcAft>
                        <a:buClr>
                          <a:srgbClr val="000000"/>
                        </a:buClr>
                        <a:buSzPts val="1700"/>
                        <a:buFont typeface="Arial"/>
                        <a:buNone/>
                      </a:pPr>
                      <a:r>
                        <a:rPr b="0" lang="en-US" sz="1700" u="none" cap="none" strike="noStrike">
                          <a:solidFill>
                            <a:srgbClr val="576D5D"/>
                          </a:solidFill>
                          <a:latin typeface="Arial"/>
                          <a:ea typeface="Arial"/>
                          <a:cs typeface="Arial"/>
                          <a:sym typeface="Arial"/>
                        </a:rPr>
                        <a:t>Approximately </a:t>
                      </a:r>
                      <a:r>
                        <a:rPr b="0" lang="en-US" sz="2000" u="none" cap="none" strike="noStrike">
                          <a:solidFill>
                            <a:srgbClr val="576D5D"/>
                          </a:solidFill>
                          <a:latin typeface="Arial"/>
                          <a:ea typeface="Arial"/>
                          <a:cs typeface="Arial"/>
                          <a:sym typeface="Arial"/>
                        </a:rPr>
                        <a:t>$1</a:t>
                      </a:r>
                      <a:r>
                        <a:rPr lang="en-US" sz="2000">
                          <a:solidFill>
                            <a:srgbClr val="576D5D"/>
                          </a:solidFill>
                          <a:latin typeface="Arial"/>
                          <a:ea typeface="Arial"/>
                          <a:cs typeface="Arial"/>
                          <a:sym typeface="Arial"/>
                        </a:rPr>
                        <a:t>33</a:t>
                      </a:r>
                      <a:r>
                        <a:rPr b="0" lang="en-US" sz="2000" u="none" cap="none" strike="noStrike">
                          <a:solidFill>
                            <a:srgbClr val="576D5D"/>
                          </a:solidFill>
                          <a:latin typeface="Arial"/>
                          <a:ea typeface="Arial"/>
                          <a:cs typeface="Arial"/>
                          <a:sym typeface="Arial"/>
                        </a:rPr>
                        <a:t>,</a:t>
                      </a:r>
                      <a:r>
                        <a:rPr lang="en-US" sz="2000">
                          <a:solidFill>
                            <a:srgbClr val="576D5D"/>
                          </a:solidFill>
                          <a:latin typeface="Arial"/>
                          <a:ea typeface="Arial"/>
                          <a:cs typeface="Arial"/>
                          <a:sym typeface="Arial"/>
                        </a:rPr>
                        <a:t>190</a:t>
                      </a:r>
                      <a:r>
                        <a:rPr b="0" lang="en-US" sz="2000" u="none" cap="none" strike="noStrike">
                          <a:solidFill>
                            <a:srgbClr val="576D5D"/>
                          </a:solidFill>
                          <a:latin typeface="Arial"/>
                          <a:ea typeface="Arial"/>
                          <a:cs typeface="Arial"/>
                          <a:sym typeface="Arial"/>
                        </a:rPr>
                        <a:t> </a:t>
                      </a:r>
                      <a:r>
                        <a:rPr b="0" lang="en-US" sz="1700" u="none" cap="none" strike="noStrike">
                          <a:solidFill>
                            <a:srgbClr val="576D5D"/>
                          </a:solidFill>
                          <a:latin typeface="Arial"/>
                          <a:ea typeface="Arial"/>
                          <a:cs typeface="Arial"/>
                          <a:sym typeface="Arial"/>
                        </a:rPr>
                        <a:t>per month</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37453B"/>
                      </a:solidFill>
                      <a:prstDash val="solid"/>
                      <a:round/>
                      <a:headEnd len="sm" w="sm" type="none"/>
                      <a:tailEnd len="sm" w="sm" type="none"/>
                    </a:lnT>
                    <a:lnB cap="flat" cmpd="sng" w="9525">
                      <a:solidFill>
                        <a:srgbClr val="37453B"/>
                      </a:solidFill>
                      <a:prstDash val="solid"/>
                      <a:round/>
                      <a:headEnd len="sm" w="sm" type="none"/>
                      <a:tailEnd len="sm" w="sm" type="none"/>
                    </a:lnB>
                    <a:solidFill>
                      <a:srgbClr val="27312A">
                        <a:alpha val="9019"/>
                      </a:srgbClr>
                    </a:solidFill>
                  </a:tcPr>
                </a:tc>
              </a:tr>
              <a:tr h="691150">
                <a:tc>
                  <a:txBody>
                    <a:bodyPr/>
                    <a:lstStyle/>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lt1"/>
                          </a:solidFill>
                          <a:latin typeface="Arial"/>
                          <a:ea typeface="Arial"/>
                          <a:cs typeface="Arial"/>
                          <a:sym typeface="Arial"/>
                        </a:rPr>
                        <a:t>Projected ROI</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7312A"/>
                    </a:solidFill>
                  </a:tcPr>
                </a:tc>
                <a:tc>
                  <a:txBody>
                    <a:bodyPr/>
                    <a:lstStyle/>
                    <a:p>
                      <a:pPr indent="0" lvl="0" marL="0" marR="0" rtl="0" algn="l">
                        <a:lnSpc>
                          <a:spcPct val="100000"/>
                        </a:lnSpc>
                        <a:spcBef>
                          <a:spcPts val="0"/>
                        </a:spcBef>
                        <a:spcAft>
                          <a:spcPts val="0"/>
                        </a:spcAft>
                        <a:buClr>
                          <a:srgbClr val="000000"/>
                        </a:buClr>
                        <a:buSzPts val="1700"/>
                        <a:buFont typeface="Arial"/>
                        <a:buNone/>
                      </a:pPr>
                      <a:r>
                        <a:rPr b="0" lang="en-US" sz="1700" u="none" cap="none" strike="noStrike">
                          <a:solidFill>
                            <a:srgbClr val="576D5D"/>
                          </a:solidFill>
                          <a:latin typeface="Arial"/>
                          <a:ea typeface="Arial"/>
                          <a:cs typeface="Arial"/>
                          <a:sym typeface="Arial"/>
                        </a:rPr>
                        <a:t>Projected 5-year ROI </a:t>
                      </a:r>
                      <a:r>
                        <a:rPr b="0" lang="en-US" sz="2000" u="none" cap="none" strike="noStrike">
                          <a:solidFill>
                            <a:srgbClr val="576D5D"/>
                          </a:solidFill>
                          <a:latin typeface="Arial"/>
                          <a:ea typeface="Arial"/>
                          <a:cs typeface="Arial"/>
                          <a:sym typeface="Arial"/>
                        </a:rPr>
                        <a:t>3</a:t>
                      </a:r>
                      <a:r>
                        <a:rPr lang="en-US" sz="2000" u="none" cap="none" strike="noStrike">
                          <a:solidFill>
                            <a:srgbClr val="576D5D"/>
                          </a:solidFill>
                          <a:latin typeface="Arial"/>
                          <a:ea typeface="Arial"/>
                          <a:cs typeface="Arial"/>
                          <a:sym typeface="Arial"/>
                        </a:rPr>
                        <a:t>0</a:t>
                      </a:r>
                      <a:r>
                        <a:rPr b="0" lang="en-US" sz="2000" u="none" cap="none" strike="noStrike">
                          <a:solidFill>
                            <a:srgbClr val="576D5D"/>
                          </a:solidFill>
                          <a:latin typeface="Arial"/>
                          <a:ea typeface="Arial"/>
                          <a:cs typeface="Arial"/>
                          <a:sym typeface="Arial"/>
                        </a:rPr>
                        <a:t>%</a:t>
                      </a:r>
                      <a:endParaRPr sz="1400" u="none" cap="none" strike="noStrike"/>
                    </a:p>
                  </a:txBody>
                  <a:tcPr marT="45725" marB="45725" marR="182875"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37453B"/>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27312A">
                        <a:alpha val="9019"/>
                      </a:srgbClr>
                    </a:solid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45000"/>
          </a:blip>
          <a:stretch>
            <a:fillRect/>
          </a:stretch>
        </a:blipFill>
      </p:bgPr>
    </p:bg>
    <p:spTree>
      <p:nvGrpSpPr>
        <p:cNvPr id="404" name="Shape 404"/>
        <p:cNvGrpSpPr/>
        <p:nvPr/>
      </p:nvGrpSpPr>
      <p:grpSpPr>
        <a:xfrm>
          <a:off x="0" y="0"/>
          <a:ext cx="0" cy="0"/>
          <a:chOff x="0" y="0"/>
          <a:chExt cx="0" cy="0"/>
        </a:xfrm>
      </p:grpSpPr>
      <p:sp>
        <p:nvSpPr>
          <p:cNvPr id="405" name="Google Shape;405;p30"/>
          <p:cNvSpPr txBox="1"/>
          <p:nvPr/>
        </p:nvSpPr>
        <p:spPr>
          <a:xfrm>
            <a:off x="2586182" y="407699"/>
            <a:ext cx="7019636" cy="707886"/>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576D5D"/>
                </a:solidFill>
                <a:latin typeface="Arial"/>
                <a:ea typeface="Arial"/>
                <a:cs typeface="Arial"/>
                <a:sym typeface="Arial"/>
              </a:rPr>
              <a:t>PARADISE</a:t>
            </a:r>
            <a:r>
              <a:rPr b="0" i="0" lang="en-US" sz="4000" u="none" cap="none" strike="noStrike">
                <a:solidFill>
                  <a:srgbClr val="37453B"/>
                </a:solidFill>
                <a:latin typeface="Arial"/>
                <a:ea typeface="Arial"/>
                <a:cs typeface="Arial"/>
                <a:sym typeface="Arial"/>
              </a:rPr>
              <a:t> TEAM</a:t>
            </a:r>
            <a:endParaRPr b="0" i="0" sz="1400" u="none" cap="none" strike="noStrike">
              <a:solidFill>
                <a:srgbClr val="000000"/>
              </a:solidFill>
              <a:latin typeface="Arial"/>
              <a:ea typeface="Arial"/>
              <a:cs typeface="Arial"/>
              <a:sym typeface="Arial"/>
            </a:endParaRPr>
          </a:p>
        </p:txBody>
      </p:sp>
      <p:graphicFrame>
        <p:nvGraphicFramePr>
          <p:cNvPr id="406" name="Google Shape;406;p30"/>
          <p:cNvGraphicFramePr/>
          <p:nvPr/>
        </p:nvGraphicFramePr>
        <p:xfrm>
          <a:off x="472440" y="1239520"/>
          <a:ext cx="3000000" cy="3000000"/>
        </p:xfrm>
        <a:graphic>
          <a:graphicData uri="http://schemas.openxmlformats.org/drawingml/2006/table">
            <a:tbl>
              <a:tblPr bandRow="1" firstRow="1">
                <a:noFill/>
                <a:tableStyleId>{CCF6A2B7-C825-4651-A13B-46C1F18E9F0A}</a:tableStyleId>
              </a:tblPr>
              <a:tblGrid>
                <a:gridCol w="4099550"/>
                <a:gridCol w="7147550"/>
              </a:tblGrid>
              <a:tr h="28796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1828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solidFill>
                  </a:tcPr>
                </a:tc>
                <a:tc rowSpan="3">
                  <a:txBody>
                    <a:bodyPr/>
                    <a:lstStyle/>
                    <a:p>
                      <a:pPr indent="0" lvl="0" marL="0" marR="0" rtl="0" algn="l">
                        <a:lnSpc>
                          <a:spcPct val="100000"/>
                        </a:lnSpc>
                        <a:spcBef>
                          <a:spcPts val="0"/>
                        </a:spcBef>
                        <a:spcAft>
                          <a:spcPts val="0"/>
                        </a:spcAft>
                        <a:buClr>
                          <a:schemeClr val="dk1"/>
                        </a:buClr>
                        <a:buSzPts val="1050"/>
                        <a:buFont typeface="Libre Franklin"/>
                        <a:buNone/>
                      </a:pPr>
                      <a:r>
                        <a:rPr b="0" lang="en-US" sz="1050" u="none" cap="none" strike="noStrike">
                          <a:solidFill>
                            <a:schemeClr val="dk1"/>
                          </a:solidFill>
                          <a:latin typeface="Libre Franklin"/>
                          <a:ea typeface="Libre Franklin"/>
                          <a:cs typeface="Libre Franklin"/>
                          <a:sym typeface="Libre Franklin"/>
                        </a:rPr>
                        <a:t>As a successful business and real estate professional, John has a reputation of swift and detailed responses to his investors. Professionals that invest with John most appreciate his timely payments of returns. He has 23 years of experience, giving him an understanding and respect for his investors that makes him refreshingly approachable and proficient.</a:t>
                      </a:r>
                      <a:endParaRPr sz="1400" u="none" cap="none" strike="noStrike"/>
                    </a:p>
                    <a:p>
                      <a:pPr indent="0" lvl="0" marL="0" marR="0" rtl="0" algn="l">
                        <a:lnSpc>
                          <a:spcPct val="100000"/>
                        </a:lnSpc>
                        <a:spcBef>
                          <a:spcPts val="1000"/>
                        </a:spcBef>
                        <a:spcAft>
                          <a:spcPts val="0"/>
                        </a:spcAft>
                        <a:buClr>
                          <a:schemeClr val="dk1"/>
                        </a:buClr>
                        <a:buSzPts val="1000"/>
                        <a:buFont typeface="Arial"/>
                        <a:buNone/>
                      </a:pPr>
                      <a:r>
                        <a:rPr b="1" lang="en-US" sz="1000" u="none" cap="none" strike="noStrike">
                          <a:solidFill>
                            <a:schemeClr val="dk1"/>
                          </a:solidFill>
                          <a:latin typeface="Libre Franklin"/>
                          <a:ea typeface="Libre Franklin"/>
                          <a:cs typeface="Libre Franklin"/>
                          <a:sym typeface="Libre Franklin"/>
                        </a:rPr>
                        <a:t>REAL ESTATE PROFESSIONAL DEVELOPMENT:</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lang="en-US" sz="1000" u="none" cap="none" strike="noStrike">
                          <a:solidFill>
                            <a:schemeClr val="dk1"/>
                          </a:solidFill>
                          <a:latin typeface="Libre Franklin"/>
                          <a:ea typeface="Libre Franklin"/>
                          <a:cs typeface="Libre Franklin"/>
                          <a:sym typeface="Libre Franklin"/>
                        </a:rPr>
                        <a:t>Personal Member of Brad Sumrok’s Multifamily Investor Group</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lang="en-US" sz="1000" u="none" cap="none" strike="noStrike">
                          <a:solidFill>
                            <a:schemeClr val="dk1"/>
                          </a:solidFill>
                          <a:latin typeface="Libre Franklin"/>
                          <a:ea typeface="Libre Franklin"/>
                          <a:cs typeface="Libre Franklin"/>
                          <a:sym typeface="Libre Franklin"/>
                        </a:rPr>
                        <a:t>Lifestyles Unlimited International Member 2008</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lang="en-US" sz="1000" u="none" cap="none" strike="noStrike">
                          <a:solidFill>
                            <a:schemeClr val="dk1"/>
                          </a:solidFill>
                          <a:latin typeface="Libre Franklin"/>
                          <a:ea typeface="Libre Franklin"/>
                          <a:cs typeface="Libre Franklin"/>
                          <a:sym typeface="Libre Franklin"/>
                        </a:rPr>
                        <a:t>DFW Real Estate Investment Association (REIA)</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lang="en-US" sz="1000" u="none" cap="none" strike="noStrike">
                          <a:solidFill>
                            <a:schemeClr val="dk1"/>
                          </a:solidFill>
                          <a:latin typeface="Libre Franklin"/>
                          <a:ea typeface="Libre Franklin"/>
                          <a:cs typeface="Libre Franklin"/>
                          <a:sym typeface="Libre Franklin"/>
                        </a:rPr>
                        <a:t>Studied Rich Dad Poor Dad Guide to Investing</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lang="en-US" sz="1000" u="none" cap="none" strike="noStrike">
                          <a:solidFill>
                            <a:schemeClr val="dk1"/>
                          </a:solidFill>
                          <a:latin typeface="Libre Franklin"/>
                          <a:ea typeface="Libre Franklin"/>
                          <a:cs typeface="Libre Franklin"/>
                          <a:sym typeface="Libre Franklin"/>
                        </a:rPr>
                        <a:t>Quest IRA Accounts</a:t>
                      </a:r>
                      <a:endParaRPr sz="1400" u="none" cap="none" strike="noStrike"/>
                    </a:p>
                    <a:p>
                      <a:pPr indent="0" lvl="0" marL="0" marR="0" rtl="0" algn="l">
                        <a:lnSpc>
                          <a:spcPct val="100000"/>
                        </a:lnSpc>
                        <a:spcBef>
                          <a:spcPts val="100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Project Experience:</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Rising Sun RV Park Indiana (150 units) LP</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Design &amp; Build single Family Homes Owner</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Ennis RV Resort (97 units) Owner/Developer</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Hickory Woods Senior Living (340 unit) GP</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Sleepy Hollow RV (120 Units). Oxford, IA LP</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West Dallas Manufactured Homes (263 Units) GP</a:t>
                      </a:r>
                      <a:endParaRPr sz="1400" u="none" cap="none" strike="noStrike"/>
                    </a:p>
                    <a:p>
                      <a:pPr indent="-171450" lvl="0" marL="171450" marR="0" rtl="0" algn="l">
                        <a:lnSpc>
                          <a:spcPct val="100000"/>
                        </a:lnSpc>
                        <a:spcBef>
                          <a:spcPts val="10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Eagles Nest RV Park (50 units) LP</a:t>
                      </a:r>
                      <a:endParaRPr sz="1400" u="none" cap="none" strike="noStrike"/>
                    </a:p>
                    <a:p>
                      <a:pPr indent="-95250" lvl="0" marL="171450" marR="0" rtl="0" algn="l">
                        <a:lnSpc>
                          <a:spcPct val="100000"/>
                        </a:lnSpc>
                        <a:spcBef>
                          <a:spcPts val="1000"/>
                        </a:spcBef>
                        <a:spcAft>
                          <a:spcPts val="0"/>
                        </a:spcAft>
                        <a:buClr>
                          <a:schemeClr val="dk1"/>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1400"/>
                        <a:buFont typeface="Libre Franklin"/>
                        <a:buNone/>
                      </a:pPr>
                      <a:r>
                        <a:t/>
                      </a:r>
                      <a:endParaRPr b="0" i="0" sz="1400" u="none" cap="none" strike="noStrike">
                        <a:solidFill>
                          <a:schemeClr val="dk1"/>
                        </a:solidFill>
                        <a:latin typeface="Arial"/>
                        <a:ea typeface="Arial"/>
                        <a:cs typeface="Arial"/>
                        <a:sym typeface="Arial"/>
                      </a:endParaRPr>
                    </a:p>
                  </a:txBody>
                  <a:tcPr marT="182875" marB="45725" marR="91450"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alpha val="3921"/>
                      </a:srgbClr>
                    </a:solidFill>
                  </a:tcPr>
                </a:tc>
              </a:tr>
              <a:tr h="1349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solidFill>
                            <a:schemeClr val="lt1"/>
                          </a:solidFill>
                          <a:latin typeface="Arial"/>
                          <a:ea typeface="Arial"/>
                          <a:cs typeface="Arial"/>
                          <a:sym typeface="Arial"/>
                        </a:rPr>
                        <a:t>JOHN MCGAUGH</a:t>
                      </a:r>
                      <a:endParaRPr sz="1400" u="none" cap="none" strike="noStrike"/>
                    </a:p>
                    <a:p>
                      <a:pPr indent="0" lvl="0" marL="0" marR="0" rtl="0" algn="l">
                        <a:lnSpc>
                          <a:spcPct val="100000"/>
                        </a:lnSpc>
                        <a:spcBef>
                          <a:spcPts val="0"/>
                        </a:spcBef>
                        <a:spcAft>
                          <a:spcPts val="0"/>
                        </a:spcAft>
                        <a:buClr>
                          <a:srgbClr val="000000"/>
                        </a:buClr>
                        <a:buSzPts val="2600"/>
                        <a:buFont typeface="Arial"/>
                        <a:buNone/>
                      </a:pPr>
                      <a:r>
                        <a:rPr lang="en-US" sz="2600" u="none" cap="none" strike="noStrike">
                          <a:solidFill>
                            <a:schemeClr val="lt1"/>
                          </a:solidFill>
                          <a:latin typeface="Arial"/>
                          <a:ea typeface="Arial"/>
                          <a:cs typeface="Arial"/>
                          <a:sym typeface="Arial"/>
                        </a:rPr>
                        <a:t>Chief Capital Markets Officer</a:t>
                      </a:r>
                      <a:endParaRPr sz="1400" u="none" cap="none" strike="noStrike"/>
                    </a:p>
                  </a:txBody>
                  <a:tcPr marT="45725" marB="45725" marR="91450" marL="1828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solidFill>
                  </a:tcPr>
                </a:tc>
                <a:tc vMerge="1"/>
              </a:tr>
              <a:tr h="114485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lt1"/>
                        </a:solidFill>
                        <a:latin typeface="Arial"/>
                        <a:ea typeface="Arial"/>
                        <a:cs typeface="Arial"/>
                        <a:sym typeface="Arial"/>
                      </a:endParaRPr>
                    </a:p>
                  </a:txBody>
                  <a:tcPr marT="45725" marB="45725" marR="91450" marL="1828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alpha val="20000"/>
                      </a:srgbClr>
                    </a:solidFill>
                  </a:tcPr>
                </a:tc>
                <a:tc vMerge="1"/>
              </a:tr>
            </a:tbl>
          </a:graphicData>
        </a:graphic>
      </p:graphicFrame>
      <p:pic>
        <p:nvPicPr>
          <p:cNvPr id="407" name="Google Shape;407;p30"/>
          <p:cNvPicPr preferRelativeResize="0"/>
          <p:nvPr/>
        </p:nvPicPr>
        <p:blipFill rotWithShape="1">
          <a:blip r:embed="rId4">
            <a:alphaModFix/>
          </a:blip>
          <a:srcRect b="0" l="0" r="0" t="0"/>
          <a:stretch/>
        </p:blipFill>
        <p:spPr>
          <a:xfrm>
            <a:off x="1708924" y="5618480"/>
            <a:ext cx="1209031" cy="642801"/>
          </a:xfrm>
          <a:prstGeom prst="rect">
            <a:avLst/>
          </a:prstGeom>
          <a:noFill/>
          <a:ln>
            <a:noFill/>
          </a:ln>
        </p:spPr>
      </p:pic>
      <p:pic>
        <p:nvPicPr>
          <p:cNvPr descr="A person in a suit&#10;&#10;Description automatically generated with low confidence" id="408" name="Google Shape;408;p30"/>
          <p:cNvPicPr preferRelativeResize="0"/>
          <p:nvPr/>
        </p:nvPicPr>
        <p:blipFill rotWithShape="1">
          <a:blip r:embed="rId5">
            <a:alphaModFix/>
          </a:blip>
          <a:srcRect b="0" l="0" r="0" t="0"/>
          <a:stretch/>
        </p:blipFill>
        <p:spPr>
          <a:xfrm>
            <a:off x="1511052" y="1676399"/>
            <a:ext cx="1733202" cy="216625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45000"/>
          </a:blip>
          <a:stretch>
            <a:fillRect/>
          </a:stretch>
        </a:blipFill>
      </p:bgPr>
    </p:bg>
    <p:spTree>
      <p:nvGrpSpPr>
        <p:cNvPr id="412" name="Shape 412"/>
        <p:cNvGrpSpPr/>
        <p:nvPr/>
      </p:nvGrpSpPr>
      <p:grpSpPr>
        <a:xfrm>
          <a:off x="0" y="0"/>
          <a:ext cx="0" cy="0"/>
          <a:chOff x="0" y="0"/>
          <a:chExt cx="0" cy="0"/>
        </a:xfrm>
      </p:grpSpPr>
      <p:sp>
        <p:nvSpPr>
          <p:cNvPr id="413" name="Google Shape;413;p31"/>
          <p:cNvSpPr txBox="1"/>
          <p:nvPr/>
        </p:nvSpPr>
        <p:spPr>
          <a:xfrm>
            <a:off x="2586182" y="407699"/>
            <a:ext cx="7019636" cy="707886"/>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576D5D"/>
                </a:solidFill>
                <a:latin typeface="Arial"/>
                <a:ea typeface="Arial"/>
                <a:cs typeface="Arial"/>
                <a:sym typeface="Arial"/>
              </a:rPr>
              <a:t>PARADISE</a:t>
            </a:r>
            <a:r>
              <a:rPr b="0" i="0" lang="en-US" sz="4000" u="none" cap="none" strike="noStrike">
                <a:solidFill>
                  <a:srgbClr val="37453B"/>
                </a:solidFill>
                <a:latin typeface="Arial"/>
                <a:ea typeface="Arial"/>
                <a:cs typeface="Arial"/>
                <a:sym typeface="Arial"/>
              </a:rPr>
              <a:t> TEAM</a:t>
            </a:r>
            <a:endParaRPr b="0" i="0" sz="1400" u="none" cap="none" strike="noStrike">
              <a:solidFill>
                <a:srgbClr val="000000"/>
              </a:solidFill>
              <a:latin typeface="Arial"/>
              <a:ea typeface="Arial"/>
              <a:cs typeface="Arial"/>
              <a:sym typeface="Arial"/>
            </a:endParaRPr>
          </a:p>
        </p:txBody>
      </p:sp>
      <p:graphicFrame>
        <p:nvGraphicFramePr>
          <p:cNvPr id="414" name="Google Shape;414;p31"/>
          <p:cNvGraphicFramePr/>
          <p:nvPr/>
        </p:nvGraphicFramePr>
        <p:xfrm>
          <a:off x="472440" y="1239520"/>
          <a:ext cx="3000000" cy="3000000"/>
        </p:xfrm>
        <a:graphic>
          <a:graphicData uri="http://schemas.openxmlformats.org/drawingml/2006/table">
            <a:tbl>
              <a:tblPr bandRow="1" firstRow="1">
                <a:noFill/>
                <a:tableStyleId>{CCF6A2B7-C825-4651-A13B-46C1F18E9F0A}</a:tableStyleId>
              </a:tblPr>
              <a:tblGrid>
                <a:gridCol w="4114800"/>
                <a:gridCol w="7132325"/>
              </a:tblGrid>
              <a:tr h="29260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1828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solidFill>
                  </a:tcPr>
                </a:tc>
                <a:tc rowSpan="3">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Alex Purchased his first Duplex in 2000 in Las Vegas NV.</a:t>
                      </a:r>
                      <a:endParaRPr sz="1400" u="none" cap="none" strike="noStrike"/>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For a 3-year hold and 35% profit.</a:t>
                      </a:r>
                      <a:endParaRPr sz="1400" u="none" cap="none" strike="noStrike"/>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2005 Co-Founded Complete Event planning. A Las Vegas Convention housing company which Grossed $4.7mm in the first 6 months of operations. Today called the National Hotels Association.</a:t>
                      </a:r>
                      <a:endParaRPr sz="1400" u="none" cap="none" strike="noStrike"/>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2017 Bought his first raw acre of land on Big Island Hawaii.</a:t>
                      </a:r>
                      <a:endParaRPr sz="1400" u="none" cap="none" strike="noStrike"/>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2018 Owned 12 raw one-acre parcels of land on Big Island Hawaii, with rent to own buyers paying online through his website.</a:t>
                      </a:r>
                      <a:endParaRPr sz="1400" u="none" cap="none" strike="noStrike"/>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2020 Took on capital partners for $285k to buy 36 acres of land and complete rudimentary land development to sell as owner financed properties. Over 24 months that company has paid out $497,582 and has a current asset value of $828,110.</a:t>
                      </a:r>
                      <a:endParaRPr sz="1400" u="none" cap="none" strike="noStrike"/>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Alex currently manages $1.6mm AUM and distributes roughly $20,000 per month among his equity partners.</a:t>
                      </a:r>
                      <a:endParaRPr sz="1400" u="none" cap="none" strike="noStrike"/>
                    </a:p>
                  </a:txBody>
                  <a:tcPr marT="91450" marB="45725" marR="91450"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alpha val="3921"/>
                      </a:srgbClr>
                    </a:solidFill>
                  </a:tcPr>
                </a:tc>
              </a:tr>
              <a:tr h="96110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solidFill>
                            <a:schemeClr val="lt1"/>
                          </a:solidFill>
                          <a:latin typeface="Arial"/>
                          <a:ea typeface="Arial"/>
                          <a:cs typeface="Arial"/>
                          <a:sym typeface="Arial"/>
                        </a:rPr>
                        <a:t>Alex Alexander </a:t>
                      </a:r>
                      <a:r>
                        <a:rPr lang="en-US" sz="3200" u="none" cap="none" strike="noStrike">
                          <a:solidFill>
                            <a:schemeClr val="lt1"/>
                          </a:solidFill>
                          <a:latin typeface="Arial"/>
                          <a:ea typeface="Arial"/>
                          <a:cs typeface="Arial"/>
                          <a:sym typeface="Arial"/>
                        </a:rPr>
                        <a:t>CIO  </a:t>
                      </a:r>
                      <a:r>
                        <a:rPr lang="en-US" sz="2800" u="none" cap="none" strike="noStrike">
                          <a:solidFill>
                            <a:schemeClr val="lt1"/>
                          </a:solidFill>
                          <a:latin typeface="Arial"/>
                          <a:ea typeface="Arial"/>
                          <a:cs typeface="Arial"/>
                          <a:sym typeface="Arial"/>
                        </a:rPr>
                        <a:t>Fund Manager</a:t>
                      </a:r>
                      <a:endParaRPr sz="1900" u="none" cap="none" strike="noStrike">
                        <a:solidFill>
                          <a:schemeClr val="lt1"/>
                        </a:solidFill>
                        <a:latin typeface="Arial"/>
                        <a:ea typeface="Arial"/>
                        <a:cs typeface="Arial"/>
                        <a:sym typeface="Arial"/>
                      </a:endParaRPr>
                    </a:p>
                  </a:txBody>
                  <a:tcPr marT="45725" marB="45725" marR="91450" marL="1828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solidFill>
                  </a:tcPr>
                </a:tc>
                <a:tc vMerge="1"/>
              </a:tr>
              <a:tr h="4572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lt1"/>
                        </a:solidFill>
                        <a:latin typeface="Arial"/>
                        <a:ea typeface="Arial"/>
                        <a:cs typeface="Arial"/>
                        <a:sym typeface="Arial"/>
                      </a:endParaRPr>
                    </a:p>
                  </a:txBody>
                  <a:tcPr marT="45725" marB="45725" marR="91450" marL="1828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alpha val="20000"/>
                      </a:srgbClr>
                    </a:solidFill>
                  </a:tcPr>
                </a:tc>
                <a:tc vMerge="1"/>
              </a:tr>
            </a:tbl>
          </a:graphicData>
        </a:graphic>
      </p:graphicFrame>
      <p:pic>
        <p:nvPicPr>
          <p:cNvPr id="415" name="Google Shape;415;p31"/>
          <p:cNvPicPr preferRelativeResize="0"/>
          <p:nvPr/>
        </p:nvPicPr>
        <p:blipFill rotWithShape="1">
          <a:blip r:embed="rId4">
            <a:alphaModFix/>
          </a:blip>
          <a:srcRect b="11754" l="4335" r="8884" t="5795"/>
          <a:stretch/>
        </p:blipFill>
        <p:spPr>
          <a:xfrm flipH="1">
            <a:off x="690647" y="1496260"/>
            <a:ext cx="3689470" cy="2624328"/>
          </a:xfrm>
          <a:prstGeom prst="rect">
            <a:avLst/>
          </a:prstGeom>
          <a:noFill/>
          <a:ln>
            <a:noFill/>
          </a:ln>
        </p:spPr>
      </p:pic>
      <p:grpSp>
        <p:nvGrpSpPr>
          <p:cNvPr id="416" name="Google Shape;416;p31"/>
          <p:cNvGrpSpPr/>
          <p:nvPr/>
        </p:nvGrpSpPr>
        <p:grpSpPr>
          <a:xfrm>
            <a:off x="599207" y="5432780"/>
            <a:ext cx="3939088" cy="185700"/>
            <a:chOff x="599207" y="5742660"/>
            <a:chExt cx="3124946" cy="147319"/>
          </a:xfrm>
        </p:grpSpPr>
        <p:pic>
          <p:nvPicPr>
            <p:cNvPr id="417" name="Google Shape;417;p31"/>
            <p:cNvPicPr preferRelativeResize="0"/>
            <p:nvPr/>
          </p:nvPicPr>
          <p:blipFill rotWithShape="1">
            <a:blip r:embed="rId5">
              <a:alphaModFix/>
            </a:blip>
            <a:srcRect b="0" l="0" r="0" t="0"/>
            <a:stretch/>
          </p:blipFill>
          <p:spPr>
            <a:xfrm>
              <a:off x="2357994" y="5742660"/>
              <a:ext cx="815847" cy="146304"/>
            </a:xfrm>
            <a:prstGeom prst="rect">
              <a:avLst/>
            </a:prstGeom>
            <a:noFill/>
            <a:ln>
              <a:noFill/>
            </a:ln>
          </p:spPr>
        </p:pic>
        <p:pic>
          <p:nvPicPr>
            <p:cNvPr id="418" name="Google Shape;418;p31"/>
            <p:cNvPicPr preferRelativeResize="0"/>
            <p:nvPr/>
          </p:nvPicPr>
          <p:blipFill rotWithShape="1">
            <a:blip r:embed="rId6">
              <a:alphaModFix/>
            </a:blip>
            <a:srcRect b="0" l="0" r="0" t="0"/>
            <a:stretch/>
          </p:blipFill>
          <p:spPr>
            <a:xfrm>
              <a:off x="3263295" y="5742660"/>
              <a:ext cx="460858" cy="146304"/>
            </a:xfrm>
            <a:prstGeom prst="rect">
              <a:avLst/>
            </a:prstGeom>
            <a:noFill/>
            <a:ln>
              <a:noFill/>
            </a:ln>
          </p:spPr>
        </p:pic>
        <p:pic>
          <p:nvPicPr>
            <p:cNvPr id="419" name="Google Shape;419;p31"/>
            <p:cNvPicPr preferRelativeResize="0"/>
            <p:nvPr/>
          </p:nvPicPr>
          <p:blipFill rotWithShape="1">
            <a:blip r:embed="rId7">
              <a:alphaModFix/>
            </a:blip>
            <a:srcRect b="0" l="0" r="0" t="0"/>
            <a:stretch/>
          </p:blipFill>
          <p:spPr>
            <a:xfrm>
              <a:off x="1588054" y="5742660"/>
              <a:ext cx="680486" cy="146304"/>
            </a:xfrm>
            <a:prstGeom prst="rect">
              <a:avLst/>
            </a:prstGeom>
            <a:noFill/>
            <a:ln>
              <a:noFill/>
            </a:ln>
          </p:spPr>
        </p:pic>
        <p:pic>
          <p:nvPicPr>
            <p:cNvPr id="420" name="Google Shape;420;p31"/>
            <p:cNvPicPr preferRelativeResize="0"/>
            <p:nvPr/>
          </p:nvPicPr>
          <p:blipFill rotWithShape="1">
            <a:blip r:embed="rId8">
              <a:alphaModFix/>
            </a:blip>
            <a:srcRect b="0" l="0" r="0" t="0"/>
            <a:stretch/>
          </p:blipFill>
          <p:spPr>
            <a:xfrm>
              <a:off x="599207" y="5745282"/>
              <a:ext cx="899393" cy="144697"/>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2"/>
          <p:cNvSpPr txBox="1"/>
          <p:nvPr/>
        </p:nvSpPr>
        <p:spPr>
          <a:xfrm>
            <a:off x="533400" y="407699"/>
            <a:ext cx="11125200" cy="1015663"/>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576D5D"/>
              </a:buClr>
              <a:buSzPts val="4000"/>
              <a:buFont typeface="Arial"/>
              <a:buNone/>
            </a:pPr>
            <a:r>
              <a:rPr b="0" i="0" lang="en-US" sz="4000" u="none" cap="none" strike="noStrike">
                <a:solidFill>
                  <a:srgbClr val="576D5D"/>
                </a:solidFill>
                <a:latin typeface="Arial"/>
                <a:ea typeface="Arial"/>
                <a:cs typeface="Arial"/>
                <a:sym typeface="Arial"/>
              </a:rPr>
              <a:t>PARADISE</a:t>
            </a:r>
            <a:r>
              <a:rPr b="0" i="0" lang="en-US" sz="4000" u="none" cap="none" strike="noStrike">
                <a:solidFill>
                  <a:srgbClr val="37453B"/>
                </a:solidFill>
                <a:latin typeface="Arial"/>
                <a:ea typeface="Arial"/>
                <a:cs typeface="Arial"/>
                <a:sym typeface="Arial"/>
              </a:rPr>
              <a:t> TEAM</a:t>
            </a:r>
            <a:endParaRPr b="0" i="0" sz="1800" u="none" cap="none" strike="noStrike">
              <a:solidFill>
                <a:schemeClr val="dk1"/>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BuzzWorthy Property Management</a:t>
            </a:r>
            <a:endParaRPr b="0" i="0" sz="1800" u="none" cap="none" strike="noStrike">
              <a:solidFill>
                <a:schemeClr val="dk1"/>
              </a:solidFill>
              <a:latin typeface="Libre Franklin"/>
              <a:ea typeface="Libre Franklin"/>
              <a:cs typeface="Libre Franklin"/>
              <a:sym typeface="Libre Franklin"/>
            </a:endParaRPr>
          </a:p>
        </p:txBody>
      </p:sp>
      <p:graphicFrame>
        <p:nvGraphicFramePr>
          <p:cNvPr id="426" name="Google Shape;426;p32"/>
          <p:cNvGraphicFramePr/>
          <p:nvPr/>
        </p:nvGraphicFramePr>
        <p:xfrm>
          <a:off x="533400" y="1523846"/>
          <a:ext cx="3000000" cy="3000000"/>
        </p:xfrm>
        <a:graphic>
          <a:graphicData uri="http://schemas.openxmlformats.org/drawingml/2006/table">
            <a:tbl>
              <a:tblPr>
                <a:noFill/>
                <a:tableStyleId>{DB9768F1-BD63-4117-9289-1EDA85A7ED82}</a:tableStyleId>
              </a:tblPr>
              <a:tblGrid>
                <a:gridCol w="4070200"/>
                <a:gridCol w="7055000"/>
              </a:tblGrid>
              <a:tr h="3108950">
                <a:tc>
                  <a:txBody>
                    <a:bodyPr/>
                    <a:lstStyle/>
                    <a:p>
                      <a:pPr indent="0" lvl="0" marL="0" marR="0" rtl="0" algn="l">
                        <a:lnSpc>
                          <a:spcPct val="100000"/>
                        </a:lnSpc>
                        <a:spcBef>
                          <a:spcPts val="0"/>
                        </a:spcBef>
                        <a:spcAft>
                          <a:spcPts val="0"/>
                        </a:spcAft>
                        <a:buClr>
                          <a:schemeClr val="dk1"/>
                        </a:buClr>
                        <a:buSzPts val="1400"/>
                        <a:buFont typeface="Libre Franklin"/>
                        <a:buNone/>
                      </a:pPr>
                      <a:r>
                        <a:t/>
                      </a:r>
                      <a:endParaRPr sz="1400" u="none" cap="none" strike="noStrike"/>
                    </a:p>
                  </a:txBody>
                  <a:tcPr marT="45725" marB="45725" marR="91450" marL="1828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solidFill>
                  </a:tcPr>
                </a:tc>
                <a:tc rowSpan="2">
                  <a:txBody>
                    <a:bodyPr/>
                    <a:lstStyle/>
                    <a:p>
                      <a:pPr indent="-174625" lvl="0" marL="174625"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Stephanie is committed to providing top-notch services to clients who own RV parks and campgrounds. Herur team of experienced professionals has extensive knowledge of the RV industry and understands the unique needs of RV park owners and guests.</a:t>
                      </a:r>
                      <a:endParaRPr sz="1800" u="none" cap="none" strike="noStrike"/>
                    </a:p>
                    <a:p>
                      <a:pPr indent="-174625" lvl="0" marL="174625" marR="0" rtl="0" algn="l">
                        <a:lnSpc>
                          <a:spcPct val="100000"/>
                        </a:lnSpc>
                        <a:spcBef>
                          <a:spcPts val="100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At BuzzWorthy Property Management, we pride ourselves on our ability to maximize our clients' returns on investment. Our team is always on the lookout for new revenue opportunities and cost-saving strategies to help our clients' businesses thrive.</a:t>
                      </a:r>
                      <a:endParaRPr sz="1800" u="none" cap="none" strike="noStrike"/>
                    </a:p>
                    <a:p>
                      <a:pPr indent="-174625" lvl="0" marL="174625" marR="0" rtl="0" algn="l">
                        <a:lnSpc>
                          <a:spcPct val="100000"/>
                        </a:lnSpc>
                        <a:spcBef>
                          <a:spcPts val="100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Whether you own a small RV park or a large campground, RV Property Management has the expertise and resources to help you achieve your goals. Trust us to take care of your property, so you can focus on providing an exceptional guest experience. ,Texas Sales Agent License #,</a:t>
                      </a:r>
                      <a:endParaRPr sz="1800" u="none" cap="none" strike="noStrike"/>
                    </a:p>
                    <a:p>
                      <a:pPr indent="-174625" lvl="0" marL="174625" marR="0" rtl="0" algn="l">
                        <a:lnSpc>
                          <a:spcPct val="100000"/>
                        </a:lnSpc>
                        <a:spcBef>
                          <a:spcPts val="100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2019 C-Suite Award by Fort Worth Business Press, Certified Park Operator, National Association of RV Parks &amp; Campgrounds School of Outdoor Hospitality. Texas Notary Public.</a:t>
                      </a:r>
                      <a:endParaRPr sz="1800" u="none" cap="none" strike="noStrike"/>
                    </a:p>
                  </a:txBody>
                  <a:tcPr marT="0" marB="0" marR="91450" marL="1828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alpha val="3529"/>
                      </a:srgbClr>
                    </a:solidFill>
                  </a:tcPr>
                </a:tc>
              </a:tr>
              <a:tr h="1280150">
                <a:tc>
                  <a:txBody>
                    <a:bodyPr/>
                    <a:lstStyle/>
                    <a:p>
                      <a:pPr indent="0" lvl="0" marL="0" marR="0" rtl="0" algn="ctr">
                        <a:lnSpc>
                          <a:spcPct val="100000"/>
                        </a:lnSpc>
                        <a:spcBef>
                          <a:spcPts val="0"/>
                        </a:spcBef>
                        <a:spcAft>
                          <a:spcPts val="0"/>
                        </a:spcAft>
                        <a:buClr>
                          <a:schemeClr val="lt1"/>
                        </a:buClr>
                        <a:buSzPts val="2800"/>
                        <a:buFont typeface="Arial"/>
                        <a:buNone/>
                      </a:pPr>
                      <a:r>
                        <a:rPr lang="en-US" sz="2800" u="none" cap="none" strike="noStrike">
                          <a:solidFill>
                            <a:schemeClr val="lt1"/>
                          </a:solidFill>
                          <a:latin typeface="Arial"/>
                          <a:ea typeface="Arial"/>
                          <a:cs typeface="Arial"/>
                          <a:sym typeface="Arial"/>
                        </a:rPr>
                        <a:t>Stephanie Culver, CEO</a:t>
                      </a:r>
                      <a:endParaRPr sz="1800" u="none" cap="none" strike="noStrike"/>
                    </a:p>
                  </a:txBody>
                  <a:tcPr marT="137150" marB="45725" marR="91450" marL="1828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76D5D"/>
                    </a:solidFill>
                  </a:tcPr>
                </a:tc>
                <a:tc vMerge="1"/>
              </a:tr>
            </a:tbl>
          </a:graphicData>
        </a:graphic>
      </p:graphicFrame>
      <p:pic>
        <p:nvPicPr>
          <p:cNvPr id="427" name="Google Shape;427;p32"/>
          <p:cNvPicPr preferRelativeResize="0"/>
          <p:nvPr/>
        </p:nvPicPr>
        <p:blipFill rotWithShape="1">
          <a:blip r:embed="rId3">
            <a:alphaModFix/>
          </a:blip>
          <a:srcRect b="0" l="0" r="0" t="0"/>
          <a:stretch/>
        </p:blipFill>
        <p:spPr>
          <a:xfrm>
            <a:off x="1438095" y="1752154"/>
            <a:ext cx="2259691" cy="2822588"/>
          </a:xfrm>
          <a:prstGeom prst="rect">
            <a:avLst/>
          </a:prstGeom>
          <a:noFill/>
          <a:ln>
            <a:noFill/>
          </a:ln>
        </p:spPr>
      </p:pic>
      <p:pic>
        <p:nvPicPr>
          <p:cNvPr descr="Logo&#10;&#10;Description automatically generated" id="428" name="Google Shape;428;p32"/>
          <p:cNvPicPr preferRelativeResize="0"/>
          <p:nvPr/>
        </p:nvPicPr>
        <p:blipFill rotWithShape="1">
          <a:blip r:embed="rId4">
            <a:alphaModFix/>
          </a:blip>
          <a:srcRect b="0" l="0" r="0" t="0"/>
          <a:stretch/>
        </p:blipFill>
        <p:spPr>
          <a:xfrm>
            <a:off x="2252280" y="5168786"/>
            <a:ext cx="631320" cy="6184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3"/>
          <p:cNvSpPr txBox="1"/>
          <p:nvPr>
            <p:ph idx="4294967295" type="title"/>
          </p:nvPr>
        </p:nvSpPr>
        <p:spPr>
          <a:xfrm>
            <a:off x="722616" y="1281302"/>
            <a:ext cx="4294395" cy="601121"/>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3200"/>
              <a:buFont typeface="Arial"/>
              <a:buNone/>
            </a:pPr>
            <a:r>
              <a:rPr lang="en-US">
                <a:latin typeface="Arial"/>
                <a:ea typeface="Arial"/>
                <a:cs typeface="Arial"/>
                <a:sym typeface="Arial"/>
              </a:rPr>
              <a:t>CONTACT US</a:t>
            </a:r>
            <a:endParaRPr/>
          </a:p>
        </p:txBody>
      </p:sp>
      <p:sp>
        <p:nvSpPr>
          <p:cNvPr id="434" name="Google Shape;434;p33"/>
          <p:cNvSpPr txBox="1"/>
          <p:nvPr/>
        </p:nvSpPr>
        <p:spPr>
          <a:xfrm>
            <a:off x="722616" y="1882423"/>
            <a:ext cx="5728984" cy="20544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Alex Alexander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(808) 495-3586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integritylanddevelopment@gmail.com</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JOHN MCGAUGH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(817) 727-9622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john@lsm-associates.com</a:t>
            </a:r>
            <a:endParaRPr b="0" i="0" sz="1400" u="none" cap="none" strike="noStrike">
              <a:solidFill>
                <a:srgbClr val="000000"/>
              </a:solidFill>
              <a:latin typeface="Arial"/>
              <a:ea typeface="Arial"/>
              <a:cs typeface="Arial"/>
              <a:sym typeface="Arial"/>
            </a:endParaRPr>
          </a:p>
        </p:txBody>
      </p:sp>
      <p:pic>
        <p:nvPicPr>
          <p:cNvPr id="435" name="Google Shape;435;p33"/>
          <p:cNvPicPr preferRelativeResize="0"/>
          <p:nvPr/>
        </p:nvPicPr>
        <p:blipFill rotWithShape="1">
          <a:blip r:embed="rId3">
            <a:alphaModFix/>
          </a:blip>
          <a:srcRect b="0" l="0" r="34951" t="0"/>
          <a:stretch/>
        </p:blipFill>
        <p:spPr>
          <a:xfrm>
            <a:off x="4722647" y="1106424"/>
            <a:ext cx="7469354" cy="56296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 name="Shape 111"/>
        <p:cNvGrpSpPr/>
        <p:nvPr/>
      </p:nvGrpSpPr>
      <p:grpSpPr>
        <a:xfrm>
          <a:off x="0" y="0"/>
          <a:ext cx="0" cy="0"/>
          <a:chOff x="0" y="0"/>
          <a:chExt cx="0" cy="0"/>
        </a:xfrm>
      </p:grpSpPr>
      <p:sp>
        <p:nvSpPr>
          <p:cNvPr id="112" name="Google Shape;112;p4"/>
          <p:cNvSpPr txBox="1"/>
          <p:nvPr>
            <p:ph idx="4294967295" type="title"/>
          </p:nvPr>
        </p:nvSpPr>
        <p:spPr>
          <a:xfrm>
            <a:off x="329241" y="325647"/>
            <a:ext cx="11533517" cy="601121"/>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rgbClr val="576D5D"/>
              </a:buClr>
              <a:buSzPts val="4000"/>
              <a:buFont typeface="Arial"/>
              <a:buNone/>
            </a:pPr>
            <a:r>
              <a:rPr lang="en-US" sz="4000">
                <a:solidFill>
                  <a:srgbClr val="576D5D"/>
                </a:solidFill>
                <a:latin typeface="Arial"/>
                <a:ea typeface="Arial"/>
                <a:cs typeface="Arial"/>
                <a:sym typeface="Arial"/>
              </a:rPr>
              <a:t>Our </a:t>
            </a:r>
            <a:r>
              <a:rPr lang="en-US" sz="4000">
                <a:solidFill>
                  <a:srgbClr val="37453B"/>
                </a:solidFill>
                <a:latin typeface="Arial"/>
                <a:ea typeface="Arial"/>
                <a:cs typeface="Arial"/>
                <a:sym typeface="Arial"/>
              </a:rPr>
              <a:t>Story</a:t>
            </a:r>
            <a:endParaRPr/>
          </a:p>
        </p:txBody>
      </p:sp>
      <p:sp>
        <p:nvSpPr>
          <p:cNvPr id="113" name="Google Shape;113;p4"/>
          <p:cNvSpPr txBox="1"/>
          <p:nvPr/>
        </p:nvSpPr>
        <p:spPr>
          <a:xfrm>
            <a:off x="494821" y="1153191"/>
            <a:ext cx="11202358"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Baby Boomers are Calling it quits and It's being called the Great Retirement or the Silver Tsunami.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Roughly 74 Million Baby Boomers will retire by 2031 and 50% of privately held businesses are owned by this group.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That means 10,000 boomers retire per day 10% of them own a business.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2.4 million Businesses for sale that are running with Fax machines, Bad or no websites &amp; Handwritten ledgers. As the next generation takes over, that will all change. It’s an excellent time to choose a niche and become the very best in that narrow area.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5050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5050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5050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7453B"/>
                </a:solidFill>
                <a:latin typeface="Arial"/>
                <a:ea typeface="Arial"/>
                <a:cs typeface="Arial"/>
                <a:sym typeface="Arial"/>
              </a:rPr>
              <a:t>Our specialty is upscale RV Park investing.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No industry we've seen is so rife with these outdated business practices.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This asset class is closer to 80% owned by the boomer generation with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old style business habits. More than 50% of RV Parks will change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 hands and 500-600 new parks must be built in the 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50505"/>
                </a:solidFill>
                <a:latin typeface="Arial"/>
                <a:ea typeface="Arial"/>
                <a:cs typeface="Arial"/>
                <a:sym typeface="Arial"/>
              </a:rPr>
              <a:t>5 years just to keep up with demand.</a:t>
            </a:r>
            <a:endParaRPr b="0" i="0" sz="1400" u="none" cap="none" strike="noStrike">
              <a:solidFill>
                <a:srgbClr val="000000"/>
              </a:solidFill>
              <a:latin typeface="Arial"/>
              <a:ea typeface="Arial"/>
              <a:cs typeface="Arial"/>
              <a:sym typeface="Arial"/>
            </a:endParaRPr>
          </a:p>
        </p:txBody>
      </p:sp>
      <p:pic>
        <p:nvPicPr>
          <p:cNvPr id="114" name="Google Shape;114;p4"/>
          <p:cNvPicPr preferRelativeResize="0"/>
          <p:nvPr/>
        </p:nvPicPr>
        <p:blipFill rotWithShape="1">
          <a:blip r:embed="rId4">
            <a:alphaModFix/>
          </a:blip>
          <a:srcRect b="0" l="0" r="0" t="0"/>
          <a:stretch/>
        </p:blipFill>
        <p:spPr>
          <a:xfrm>
            <a:off x="6694250" y="4239825"/>
            <a:ext cx="5340250" cy="26181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7000"/>
          </a:blip>
          <a:stretch>
            <a:fillRect/>
          </a:stretch>
        </a:blipFill>
      </p:bgPr>
    </p:bg>
    <p:spTree>
      <p:nvGrpSpPr>
        <p:cNvPr id="118" name="Shape 118"/>
        <p:cNvGrpSpPr/>
        <p:nvPr/>
      </p:nvGrpSpPr>
      <p:grpSpPr>
        <a:xfrm>
          <a:off x="0" y="0"/>
          <a:ext cx="0" cy="0"/>
          <a:chOff x="0" y="0"/>
          <a:chExt cx="0" cy="0"/>
        </a:xfrm>
      </p:grpSpPr>
      <p:sp>
        <p:nvSpPr>
          <p:cNvPr id="119" name="Google Shape;119;p5"/>
          <p:cNvSpPr txBox="1"/>
          <p:nvPr/>
        </p:nvSpPr>
        <p:spPr>
          <a:xfrm>
            <a:off x="2586182" y="662340"/>
            <a:ext cx="7019636" cy="830997"/>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576D5D"/>
                </a:solidFill>
                <a:latin typeface="Arial"/>
                <a:ea typeface="Arial"/>
                <a:cs typeface="Arial"/>
                <a:sym typeface="Arial"/>
              </a:rPr>
              <a:t>The </a:t>
            </a:r>
            <a:r>
              <a:rPr b="0" i="0" lang="en-US" sz="4800" u="none" cap="none" strike="noStrike">
                <a:solidFill>
                  <a:srgbClr val="37453B"/>
                </a:solidFill>
                <a:latin typeface="Arial"/>
                <a:ea typeface="Arial"/>
                <a:cs typeface="Arial"/>
                <a:sym typeface="Arial"/>
              </a:rPr>
              <a:t>Problems</a:t>
            </a:r>
            <a:endParaRPr b="0" i="0" sz="1400" u="none" cap="none" strike="noStrike">
              <a:solidFill>
                <a:srgbClr val="000000"/>
              </a:solidFill>
              <a:latin typeface="Arial"/>
              <a:ea typeface="Arial"/>
              <a:cs typeface="Arial"/>
              <a:sym typeface="Arial"/>
            </a:endParaRPr>
          </a:p>
        </p:txBody>
      </p:sp>
      <p:sp>
        <p:nvSpPr>
          <p:cNvPr id="120" name="Google Shape;120;p5"/>
          <p:cNvSpPr txBox="1"/>
          <p:nvPr/>
        </p:nvSpPr>
        <p:spPr>
          <a:xfrm>
            <a:off x="331721" y="3255586"/>
            <a:ext cx="2234090" cy="707886"/>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A3838"/>
                </a:solidFill>
                <a:latin typeface="Arial"/>
                <a:ea typeface="Arial"/>
                <a:cs typeface="Arial"/>
                <a:sym typeface="Arial"/>
              </a:rPr>
              <a:t>Fragmented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A3838"/>
                </a:solidFill>
                <a:latin typeface="Arial"/>
                <a:ea typeface="Arial"/>
                <a:cs typeface="Arial"/>
                <a:sym typeface="Arial"/>
              </a:rPr>
              <a:t>mom and pops</a:t>
            </a:r>
            <a:endParaRPr b="0" i="0" sz="1400" u="none" cap="none" strike="noStrike">
              <a:solidFill>
                <a:srgbClr val="000000"/>
              </a:solidFill>
              <a:latin typeface="Arial"/>
              <a:ea typeface="Arial"/>
              <a:cs typeface="Arial"/>
              <a:sym typeface="Arial"/>
            </a:endParaRPr>
          </a:p>
        </p:txBody>
      </p:sp>
      <p:sp>
        <p:nvSpPr>
          <p:cNvPr id="121" name="Google Shape;121;p5"/>
          <p:cNvSpPr txBox="1"/>
          <p:nvPr/>
        </p:nvSpPr>
        <p:spPr>
          <a:xfrm>
            <a:off x="2655338" y="3255586"/>
            <a:ext cx="2234090" cy="707886"/>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A3838"/>
                </a:solidFill>
                <a:latin typeface="Arial"/>
                <a:ea typeface="Arial"/>
                <a:cs typeface="Arial"/>
                <a:sym typeface="Arial"/>
              </a:rPr>
              <a:t>No institutional money</a:t>
            </a:r>
            <a:endParaRPr b="0" i="0" sz="1400" u="none" cap="none" strike="noStrike">
              <a:solidFill>
                <a:srgbClr val="000000"/>
              </a:solidFill>
              <a:latin typeface="Arial"/>
              <a:ea typeface="Arial"/>
              <a:cs typeface="Arial"/>
              <a:sym typeface="Arial"/>
            </a:endParaRPr>
          </a:p>
        </p:txBody>
      </p:sp>
      <p:sp>
        <p:nvSpPr>
          <p:cNvPr id="122" name="Google Shape;122;p5"/>
          <p:cNvSpPr txBox="1"/>
          <p:nvPr/>
        </p:nvSpPr>
        <p:spPr>
          <a:xfrm>
            <a:off x="4978955" y="3255586"/>
            <a:ext cx="2234090" cy="707886"/>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A3838"/>
                </a:solidFill>
                <a:latin typeface="Arial"/>
                <a:ea typeface="Arial"/>
                <a:cs typeface="Arial"/>
                <a:sym typeface="Arial"/>
              </a:rPr>
              <a:t>Owners don’t use online booking</a:t>
            </a:r>
            <a:endParaRPr b="0" i="0" sz="1400" u="none" cap="none" strike="noStrike">
              <a:solidFill>
                <a:srgbClr val="000000"/>
              </a:solidFill>
              <a:latin typeface="Arial"/>
              <a:ea typeface="Arial"/>
              <a:cs typeface="Arial"/>
              <a:sym typeface="Arial"/>
            </a:endParaRPr>
          </a:p>
        </p:txBody>
      </p:sp>
      <p:sp>
        <p:nvSpPr>
          <p:cNvPr id="123" name="Google Shape;123;p5"/>
          <p:cNvSpPr txBox="1"/>
          <p:nvPr/>
        </p:nvSpPr>
        <p:spPr>
          <a:xfrm>
            <a:off x="7302572" y="3255586"/>
            <a:ext cx="2234090" cy="707886"/>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A3838"/>
                </a:solidFill>
                <a:latin typeface="Arial"/>
                <a:ea typeface="Arial"/>
                <a:cs typeface="Arial"/>
                <a:sym typeface="Arial"/>
              </a:rPr>
              <a:t>Owners don’t use dynamic pricing </a:t>
            </a:r>
            <a:endParaRPr b="0" i="0" sz="1400" u="none" cap="none" strike="noStrike">
              <a:solidFill>
                <a:srgbClr val="000000"/>
              </a:solidFill>
              <a:latin typeface="Arial"/>
              <a:ea typeface="Arial"/>
              <a:cs typeface="Arial"/>
              <a:sym typeface="Arial"/>
            </a:endParaRPr>
          </a:p>
        </p:txBody>
      </p:sp>
      <p:sp>
        <p:nvSpPr>
          <p:cNvPr id="124" name="Google Shape;124;p5"/>
          <p:cNvSpPr txBox="1"/>
          <p:nvPr/>
        </p:nvSpPr>
        <p:spPr>
          <a:xfrm>
            <a:off x="9626189" y="3255586"/>
            <a:ext cx="2234090" cy="707886"/>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A3838"/>
                </a:solidFill>
                <a:latin typeface="Arial"/>
                <a:ea typeface="Arial"/>
                <a:cs typeface="Arial"/>
                <a:sym typeface="Arial"/>
              </a:rPr>
              <a:t>Owners don’t reinvest in the asset</a:t>
            </a:r>
            <a:endParaRPr b="0" i="0" sz="1400" u="none" cap="none" strike="noStrike">
              <a:solidFill>
                <a:srgbClr val="000000"/>
              </a:solidFill>
              <a:latin typeface="Arial"/>
              <a:ea typeface="Arial"/>
              <a:cs typeface="Arial"/>
              <a:sym typeface="Arial"/>
            </a:endParaRPr>
          </a:p>
        </p:txBody>
      </p:sp>
      <p:pic>
        <p:nvPicPr>
          <p:cNvPr id="125" name="Google Shape;125;p5"/>
          <p:cNvPicPr preferRelativeResize="0"/>
          <p:nvPr/>
        </p:nvPicPr>
        <p:blipFill rotWithShape="1">
          <a:blip r:embed="rId4">
            <a:alphaModFix/>
          </a:blip>
          <a:srcRect b="0" l="0" r="0" t="0"/>
          <a:stretch/>
        </p:blipFill>
        <p:spPr>
          <a:xfrm>
            <a:off x="8005235" y="2332283"/>
            <a:ext cx="828763" cy="830437"/>
          </a:xfrm>
          <a:prstGeom prst="rect">
            <a:avLst/>
          </a:prstGeom>
          <a:noFill/>
          <a:ln>
            <a:noFill/>
          </a:ln>
        </p:spPr>
      </p:pic>
      <p:pic>
        <p:nvPicPr>
          <p:cNvPr id="126" name="Google Shape;126;p5"/>
          <p:cNvPicPr preferRelativeResize="0"/>
          <p:nvPr/>
        </p:nvPicPr>
        <p:blipFill rotWithShape="1">
          <a:blip r:embed="rId5">
            <a:alphaModFix/>
          </a:blip>
          <a:srcRect b="0" l="0" r="0" t="0"/>
          <a:stretch/>
        </p:blipFill>
        <p:spPr>
          <a:xfrm>
            <a:off x="1004931" y="2331449"/>
            <a:ext cx="887670" cy="832104"/>
          </a:xfrm>
          <a:prstGeom prst="rect">
            <a:avLst/>
          </a:prstGeom>
          <a:noFill/>
          <a:ln>
            <a:noFill/>
          </a:ln>
        </p:spPr>
      </p:pic>
      <p:pic>
        <p:nvPicPr>
          <p:cNvPr id="127" name="Google Shape;127;p5"/>
          <p:cNvPicPr preferRelativeResize="0"/>
          <p:nvPr/>
        </p:nvPicPr>
        <p:blipFill rotWithShape="1">
          <a:blip r:embed="rId6">
            <a:alphaModFix/>
          </a:blip>
          <a:srcRect b="0" l="0" r="0" t="0"/>
          <a:stretch/>
        </p:blipFill>
        <p:spPr>
          <a:xfrm>
            <a:off x="5679948" y="2331449"/>
            <a:ext cx="832104" cy="832104"/>
          </a:xfrm>
          <a:prstGeom prst="rect">
            <a:avLst/>
          </a:prstGeom>
          <a:noFill/>
          <a:ln>
            <a:noFill/>
          </a:ln>
        </p:spPr>
      </p:pic>
      <p:pic>
        <p:nvPicPr>
          <p:cNvPr id="128" name="Google Shape;128;p5"/>
          <p:cNvPicPr preferRelativeResize="0"/>
          <p:nvPr/>
        </p:nvPicPr>
        <p:blipFill rotWithShape="1">
          <a:blip r:embed="rId7">
            <a:alphaModFix/>
          </a:blip>
          <a:srcRect b="0" l="0" r="0" t="0"/>
          <a:stretch/>
        </p:blipFill>
        <p:spPr>
          <a:xfrm>
            <a:off x="3418250" y="2331449"/>
            <a:ext cx="708266" cy="832104"/>
          </a:xfrm>
          <a:prstGeom prst="rect">
            <a:avLst/>
          </a:prstGeom>
          <a:noFill/>
          <a:ln>
            <a:noFill/>
          </a:ln>
        </p:spPr>
      </p:pic>
      <p:pic>
        <p:nvPicPr>
          <p:cNvPr id="129" name="Google Shape;129;p5"/>
          <p:cNvPicPr preferRelativeResize="0"/>
          <p:nvPr/>
        </p:nvPicPr>
        <p:blipFill rotWithShape="1">
          <a:blip r:embed="rId8">
            <a:alphaModFix/>
          </a:blip>
          <a:srcRect b="0" l="0" r="0" t="0"/>
          <a:stretch/>
        </p:blipFill>
        <p:spPr>
          <a:xfrm>
            <a:off x="10327181" y="2331449"/>
            <a:ext cx="832104" cy="832104"/>
          </a:xfrm>
          <a:prstGeom prst="rect">
            <a:avLst/>
          </a:prstGeom>
          <a:noFill/>
          <a:ln>
            <a:noFill/>
          </a:ln>
        </p:spPr>
      </p:pic>
      <p:sp>
        <p:nvSpPr>
          <p:cNvPr id="130" name="Google Shape;130;p5"/>
          <p:cNvSpPr txBox="1"/>
          <p:nvPr/>
        </p:nvSpPr>
        <p:spPr>
          <a:xfrm>
            <a:off x="2011680" y="4285124"/>
            <a:ext cx="4084320" cy="1046440"/>
          </a:xfrm>
          <a:prstGeom prst="rect">
            <a:avLst/>
          </a:prstGeom>
          <a:solidFill>
            <a:srgbClr val="37453B"/>
          </a:solidFill>
          <a:ln>
            <a:noFill/>
          </a:ln>
        </p:spPr>
        <p:txBody>
          <a:bodyPr anchorCtr="0" anchor="ctr" bIns="91425" lIns="274300" spcFirstLastPara="1" rIns="0"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The PARADISE Opportunity</a:t>
            </a:r>
            <a:endParaRPr b="0" i="0" sz="1400" u="none" cap="none" strike="noStrike">
              <a:solidFill>
                <a:srgbClr val="000000"/>
              </a:solidFill>
              <a:latin typeface="Arial"/>
              <a:ea typeface="Arial"/>
              <a:cs typeface="Arial"/>
              <a:sym typeface="Arial"/>
            </a:endParaRPr>
          </a:p>
        </p:txBody>
      </p:sp>
      <p:sp>
        <p:nvSpPr>
          <p:cNvPr id="131" name="Google Shape;131;p5"/>
          <p:cNvSpPr txBox="1"/>
          <p:nvPr/>
        </p:nvSpPr>
        <p:spPr>
          <a:xfrm>
            <a:off x="6096000" y="4285124"/>
            <a:ext cx="4084320" cy="1046439"/>
          </a:xfrm>
          <a:prstGeom prst="rect">
            <a:avLst/>
          </a:prstGeom>
          <a:solidFill>
            <a:srgbClr val="576D5D"/>
          </a:solid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RV Parks today are what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Storage was 25 years ago</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7000"/>
          </a:blip>
          <a:stretch>
            <a:fillRect/>
          </a:stretch>
        </a:blipFill>
      </p:bgPr>
    </p:bg>
    <p:spTree>
      <p:nvGrpSpPr>
        <p:cNvPr id="135" name="Shape 135"/>
        <p:cNvGrpSpPr/>
        <p:nvPr/>
      </p:nvGrpSpPr>
      <p:grpSpPr>
        <a:xfrm>
          <a:off x="0" y="0"/>
          <a:ext cx="0" cy="0"/>
          <a:chOff x="0" y="0"/>
          <a:chExt cx="0" cy="0"/>
        </a:xfrm>
      </p:grpSpPr>
      <p:sp>
        <p:nvSpPr>
          <p:cNvPr id="136" name="Google Shape;136;p6"/>
          <p:cNvSpPr txBox="1"/>
          <p:nvPr/>
        </p:nvSpPr>
        <p:spPr>
          <a:xfrm>
            <a:off x="9024112" y="2275840"/>
            <a:ext cx="2580640" cy="1745352"/>
          </a:xfrm>
          <a:prstGeom prst="rect">
            <a:avLst/>
          </a:prstGeom>
          <a:solidFill>
            <a:srgbClr val="37453B">
              <a:alpha val="20000"/>
            </a:srgbClr>
          </a:solidFill>
          <a:ln>
            <a:noFill/>
          </a:ln>
        </p:spPr>
        <p:txBody>
          <a:bodyPr anchorCtr="0" anchor="b" bIns="45700" lIns="457200" spcFirstLastPara="1" rIns="457200"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137" name="Google Shape;137;p6"/>
          <p:cNvSpPr txBox="1"/>
          <p:nvPr/>
        </p:nvSpPr>
        <p:spPr>
          <a:xfrm>
            <a:off x="6211146" y="2275840"/>
            <a:ext cx="2580640" cy="1745352"/>
          </a:xfrm>
          <a:prstGeom prst="rect">
            <a:avLst/>
          </a:prstGeom>
          <a:solidFill>
            <a:srgbClr val="37453B">
              <a:alpha val="20000"/>
            </a:srgbClr>
          </a:solidFill>
          <a:ln>
            <a:noFill/>
          </a:ln>
        </p:spPr>
        <p:txBody>
          <a:bodyPr anchorCtr="0" anchor="b" bIns="45700" lIns="457200" spcFirstLastPara="1" rIns="457200"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138" name="Google Shape;138;p6"/>
          <p:cNvSpPr txBox="1"/>
          <p:nvPr/>
        </p:nvSpPr>
        <p:spPr>
          <a:xfrm>
            <a:off x="3400213" y="2275840"/>
            <a:ext cx="2580640" cy="1745352"/>
          </a:xfrm>
          <a:prstGeom prst="rect">
            <a:avLst/>
          </a:prstGeom>
          <a:solidFill>
            <a:srgbClr val="37453B">
              <a:alpha val="20000"/>
            </a:srgbClr>
          </a:solidFill>
          <a:ln>
            <a:noFill/>
          </a:ln>
        </p:spPr>
        <p:txBody>
          <a:bodyPr anchorCtr="0" anchor="b" bIns="45700" lIns="457200" spcFirstLastPara="1" rIns="457200"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139" name="Google Shape;139;p6"/>
          <p:cNvSpPr txBox="1"/>
          <p:nvPr/>
        </p:nvSpPr>
        <p:spPr>
          <a:xfrm>
            <a:off x="589280" y="2275840"/>
            <a:ext cx="2580640" cy="1745352"/>
          </a:xfrm>
          <a:prstGeom prst="rect">
            <a:avLst/>
          </a:prstGeom>
          <a:solidFill>
            <a:srgbClr val="37453B">
              <a:alpha val="20000"/>
            </a:srgbClr>
          </a:solidFill>
          <a:ln>
            <a:noFill/>
          </a:ln>
        </p:spPr>
        <p:txBody>
          <a:bodyPr anchorCtr="0" anchor="b" bIns="45700" lIns="457200" spcFirstLastPara="1" rIns="457200"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140" name="Google Shape;140;p6"/>
          <p:cNvSpPr txBox="1"/>
          <p:nvPr/>
        </p:nvSpPr>
        <p:spPr>
          <a:xfrm>
            <a:off x="589280" y="581060"/>
            <a:ext cx="11013440" cy="1574790"/>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576D5D"/>
                </a:solidFill>
                <a:latin typeface="Arial"/>
                <a:ea typeface="Arial"/>
                <a:cs typeface="Arial"/>
                <a:sym typeface="Arial"/>
              </a:rPr>
              <a:t>The PARADISE </a:t>
            </a:r>
            <a:r>
              <a:rPr b="0" i="0" lang="en-US" sz="4800" u="none" cap="none" strike="noStrike">
                <a:solidFill>
                  <a:srgbClr val="37453B"/>
                </a:solidFill>
                <a:latin typeface="Arial"/>
                <a:ea typeface="Arial"/>
                <a:cs typeface="Arial"/>
                <a:sym typeface="Arial"/>
              </a:rPr>
              <a:t>Solution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00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These Assets are highly undervalued due to outdated business practices. To Value-add these assets we Integrate top quality hospitality technology into every facet of our business.</a:t>
            </a:r>
            <a:endParaRPr b="0" i="0" sz="1400" u="none" cap="none" strike="noStrike">
              <a:solidFill>
                <a:srgbClr val="000000"/>
              </a:solidFill>
              <a:latin typeface="Arial"/>
              <a:ea typeface="Arial"/>
              <a:cs typeface="Arial"/>
              <a:sym typeface="Arial"/>
            </a:endParaRPr>
          </a:p>
        </p:txBody>
      </p:sp>
      <p:sp>
        <p:nvSpPr>
          <p:cNvPr id="141" name="Google Shape;141;p6"/>
          <p:cNvSpPr txBox="1"/>
          <p:nvPr/>
        </p:nvSpPr>
        <p:spPr>
          <a:xfrm>
            <a:off x="589280" y="3313306"/>
            <a:ext cx="2580640" cy="707886"/>
          </a:xfrm>
          <a:prstGeom prst="rect">
            <a:avLst/>
          </a:prstGeom>
          <a:solidFill>
            <a:srgbClr val="37453B"/>
          </a:solidFill>
          <a:ln>
            <a:noFill/>
          </a:ln>
        </p:spPr>
        <p:txBody>
          <a:bodyPr anchorCtr="0" anchor="b" bIns="45700" lIns="457200" spcFirstLastPara="1" rIns="45720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EXPRESS</a:t>
            </a:r>
            <a:r>
              <a:rPr b="1" i="0" lang="en-US" sz="2000" u="none" cap="none" strike="noStrike">
                <a:solidFill>
                  <a:schemeClr val="lt1"/>
                </a:solidFill>
                <a:latin typeface="Arial"/>
                <a:ea typeface="Arial"/>
                <a:cs typeface="Arial"/>
                <a:sym typeface="Arial"/>
              </a:rPr>
              <a:t> </a:t>
            </a:r>
            <a:r>
              <a:rPr b="0" i="0" lang="en-US" sz="2000" u="none" cap="none" strike="noStrike">
                <a:solidFill>
                  <a:schemeClr val="lt1"/>
                </a:solidFill>
                <a:latin typeface="Arial"/>
                <a:ea typeface="Arial"/>
                <a:cs typeface="Arial"/>
                <a:sym typeface="Arial"/>
              </a:rPr>
              <a:t>CHECK-IN</a:t>
            </a:r>
            <a:endParaRPr b="0" i="0" sz="1400" u="none" cap="none" strike="noStrike">
              <a:solidFill>
                <a:srgbClr val="000000"/>
              </a:solidFill>
              <a:latin typeface="Arial"/>
              <a:ea typeface="Arial"/>
              <a:cs typeface="Arial"/>
              <a:sym typeface="Arial"/>
            </a:endParaRPr>
          </a:p>
        </p:txBody>
      </p:sp>
      <p:sp>
        <p:nvSpPr>
          <p:cNvPr id="142" name="Google Shape;142;p6"/>
          <p:cNvSpPr txBox="1"/>
          <p:nvPr/>
        </p:nvSpPr>
        <p:spPr>
          <a:xfrm>
            <a:off x="3402245" y="3313306"/>
            <a:ext cx="2578608" cy="707886"/>
          </a:xfrm>
          <a:prstGeom prst="rect">
            <a:avLst/>
          </a:prstGeom>
          <a:solidFill>
            <a:srgbClr val="37453B"/>
          </a:solid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POINT-OF-SALE MANAGEMENT </a:t>
            </a:r>
            <a:endParaRPr b="0" i="0" sz="1400" u="none" cap="none" strike="noStrike">
              <a:solidFill>
                <a:srgbClr val="000000"/>
              </a:solidFill>
              <a:latin typeface="Arial"/>
              <a:ea typeface="Arial"/>
              <a:cs typeface="Arial"/>
              <a:sym typeface="Arial"/>
            </a:endParaRPr>
          </a:p>
        </p:txBody>
      </p:sp>
      <p:sp>
        <p:nvSpPr>
          <p:cNvPr id="143" name="Google Shape;143;p6"/>
          <p:cNvSpPr txBox="1"/>
          <p:nvPr/>
        </p:nvSpPr>
        <p:spPr>
          <a:xfrm>
            <a:off x="6213178" y="3313306"/>
            <a:ext cx="2578608" cy="707886"/>
          </a:xfrm>
          <a:prstGeom prst="rect">
            <a:avLst/>
          </a:prstGeom>
          <a:solidFill>
            <a:srgbClr val="37453B"/>
          </a:solid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RECURRING BILLING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&amp; AUTOPAY</a:t>
            </a:r>
            <a:endParaRPr b="0" i="0" sz="1400" u="none" cap="none" strike="noStrike">
              <a:solidFill>
                <a:srgbClr val="000000"/>
              </a:solidFill>
              <a:latin typeface="Arial"/>
              <a:ea typeface="Arial"/>
              <a:cs typeface="Arial"/>
              <a:sym typeface="Arial"/>
            </a:endParaRPr>
          </a:p>
        </p:txBody>
      </p:sp>
      <p:sp>
        <p:nvSpPr>
          <p:cNvPr id="144" name="Google Shape;144;p6"/>
          <p:cNvSpPr txBox="1"/>
          <p:nvPr/>
        </p:nvSpPr>
        <p:spPr>
          <a:xfrm>
            <a:off x="9024112" y="3313306"/>
            <a:ext cx="2578608" cy="707886"/>
          </a:xfrm>
          <a:prstGeom prst="rect">
            <a:avLst/>
          </a:prstGeom>
          <a:solidFill>
            <a:srgbClr val="37453B"/>
          </a:solid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ADDITIONAL REVENUE STREAMS</a:t>
            </a:r>
            <a:endParaRPr b="0" i="0" sz="1400" u="none" cap="none" strike="noStrike">
              <a:solidFill>
                <a:srgbClr val="000000"/>
              </a:solidFill>
              <a:latin typeface="Arial"/>
              <a:ea typeface="Arial"/>
              <a:cs typeface="Arial"/>
              <a:sym typeface="Arial"/>
            </a:endParaRPr>
          </a:p>
        </p:txBody>
      </p:sp>
      <p:sp>
        <p:nvSpPr>
          <p:cNvPr id="145" name="Google Shape;145;p6"/>
          <p:cNvSpPr txBox="1"/>
          <p:nvPr/>
        </p:nvSpPr>
        <p:spPr>
          <a:xfrm>
            <a:off x="589280" y="4021192"/>
            <a:ext cx="2578608" cy="1614609"/>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We collect electronic signatures and contactless payment while sharing automated guest messages through email and text.</a:t>
            </a:r>
            <a:endParaRPr b="0" i="0" sz="1400" u="none" cap="none" strike="noStrike">
              <a:solidFill>
                <a:srgbClr val="000000"/>
              </a:solidFill>
              <a:latin typeface="Arial"/>
              <a:ea typeface="Arial"/>
              <a:cs typeface="Arial"/>
              <a:sym typeface="Arial"/>
            </a:endParaRPr>
          </a:p>
        </p:txBody>
      </p:sp>
      <p:sp>
        <p:nvSpPr>
          <p:cNvPr id="146" name="Google Shape;146;p6"/>
          <p:cNvSpPr txBox="1"/>
          <p:nvPr/>
        </p:nvSpPr>
        <p:spPr>
          <a:xfrm>
            <a:off x="3402245" y="4021192"/>
            <a:ext cx="2578608" cy="1926233"/>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Allows us to track inventory </a:t>
            </a:r>
            <a:endParaRPr b="0" i="0" sz="1400" u="none" cap="none" strike="noStrike">
              <a:solidFill>
                <a:srgbClr val="000000"/>
              </a:solidFill>
              <a:latin typeface="Arial"/>
              <a:ea typeface="Arial"/>
              <a:cs typeface="Arial"/>
              <a:sym typeface="Arial"/>
            </a:endParaRPr>
          </a:p>
          <a:p>
            <a:pPr indent="0" lvl="0" marL="0" marR="114300" rtl="0" algn="ctr">
              <a:lnSpc>
                <a:spcPct val="135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in real-time, completely integrated with the software and credit card payments. This eliminates errors, shortages, and slippage.</a:t>
            </a:r>
            <a:endParaRPr b="0" i="0" sz="1400" u="none" cap="none" strike="noStrike">
              <a:solidFill>
                <a:srgbClr val="000000"/>
              </a:solidFill>
              <a:latin typeface="Arial"/>
              <a:ea typeface="Arial"/>
              <a:cs typeface="Arial"/>
              <a:sym typeface="Arial"/>
            </a:endParaRPr>
          </a:p>
        </p:txBody>
      </p:sp>
      <p:sp>
        <p:nvSpPr>
          <p:cNvPr id="147" name="Google Shape;147;p6"/>
          <p:cNvSpPr txBox="1"/>
          <p:nvPr/>
        </p:nvSpPr>
        <p:spPr>
          <a:xfrm>
            <a:off x="6211149" y="4021192"/>
            <a:ext cx="2578608" cy="1302985"/>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Automated invoicing and payments for long term guests made online and without the site manager's time drag</a:t>
            </a:r>
            <a:endParaRPr b="0" i="0" sz="1400" u="none" cap="none" strike="noStrike">
              <a:solidFill>
                <a:srgbClr val="000000"/>
              </a:solidFill>
              <a:latin typeface="Arial"/>
              <a:ea typeface="Arial"/>
              <a:cs typeface="Arial"/>
              <a:sym typeface="Arial"/>
            </a:endParaRPr>
          </a:p>
        </p:txBody>
      </p:sp>
      <p:sp>
        <p:nvSpPr>
          <p:cNvPr id="148" name="Google Shape;148;p6"/>
          <p:cNvSpPr txBox="1"/>
          <p:nvPr/>
        </p:nvSpPr>
        <p:spPr>
          <a:xfrm>
            <a:off x="9020053" y="4021192"/>
            <a:ext cx="2578608" cy="1302985"/>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Add-ons and upgrades are marketed automatically by email and text before and during the renter's stay</a:t>
            </a:r>
            <a:endParaRPr b="0" i="0" sz="1400" u="none" cap="none" strike="noStrike">
              <a:solidFill>
                <a:srgbClr val="000000"/>
              </a:solidFill>
              <a:latin typeface="Arial"/>
              <a:ea typeface="Arial"/>
              <a:cs typeface="Arial"/>
              <a:sym typeface="Arial"/>
            </a:endParaRPr>
          </a:p>
        </p:txBody>
      </p:sp>
      <p:pic>
        <p:nvPicPr>
          <p:cNvPr id="149" name="Google Shape;149;p6"/>
          <p:cNvPicPr preferRelativeResize="0"/>
          <p:nvPr/>
        </p:nvPicPr>
        <p:blipFill rotWithShape="1">
          <a:blip r:embed="rId4">
            <a:alphaModFix/>
          </a:blip>
          <a:srcRect b="0" l="0" r="0" t="0"/>
          <a:stretch/>
        </p:blipFill>
        <p:spPr>
          <a:xfrm>
            <a:off x="1605692" y="2436633"/>
            <a:ext cx="545783" cy="713180"/>
          </a:xfrm>
          <a:prstGeom prst="rect">
            <a:avLst/>
          </a:prstGeom>
          <a:noFill/>
          <a:ln>
            <a:noFill/>
          </a:ln>
        </p:spPr>
      </p:pic>
      <p:pic>
        <p:nvPicPr>
          <p:cNvPr id="150" name="Google Shape;150;p6"/>
          <p:cNvPicPr preferRelativeResize="0"/>
          <p:nvPr/>
        </p:nvPicPr>
        <p:blipFill rotWithShape="1">
          <a:blip r:embed="rId5">
            <a:alphaModFix/>
          </a:blip>
          <a:srcRect b="0" l="0" r="0" t="0"/>
          <a:stretch/>
        </p:blipFill>
        <p:spPr>
          <a:xfrm>
            <a:off x="7143837" y="2436607"/>
            <a:ext cx="713232" cy="713232"/>
          </a:xfrm>
          <a:prstGeom prst="rect">
            <a:avLst/>
          </a:prstGeom>
          <a:noFill/>
          <a:ln>
            <a:noFill/>
          </a:ln>
        </p:spPr>
      </p:pic>
      <p:pic>
        <p:nvPicPr>
          <p:cNvPr id="151" name="Google Shape;151;p6"/>
          <p:cNvPicPr preferRelativeResize="0"/>
          <p:nvPr/>
        </p:nvPicPr>
        <p:blipFill rotWithShape="1">
          <a:blip r:embed="rId6">
            <a:alphaModFix/>
          </a:blip>
          <a:srcRect b="0" l="0" r="0" t="0"/>
          <a:stretch/>
        </p:blipFill>
        <p:spPr>
          <a:xfrm>
            <a:off x="9937193" y="2436607"/>
            <a:ext cx="744327" cy="713232"/>
          </a:xfrm>
          <a:prstGeom prst="rect">
            <a:avLst/>
          </a:prstGeom>
          <a:noFill/>
          <a:ln>
            <a:noFill/>
          </a:ln>
        </p:spPr>
      </p:pic>
      <p:pic>
        <p:nvPicPr>
          <p:cNvPr id="152" name="Google Shape;152;p6"/>
          <p:cNvPicPr preferRelativeResize="0"/>
          <p:nvPr/>
        </p:nvPicPr>
        <p:blipFill rotWithShape="1">
          <a:blip r:embed="rId7">
            <a:alphaModFix/>
          </a:blip>
          <a:srcRect b="0" l="0" r="0" t="0"/>
          <a:stretch/>
        </p:blipFill>
        <p:spPr>
          <a:xfrm>
            <a:off x="4311825" y="2436607"/>
            <a:ext cx="757415" cy="7132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7000"/>
          </a:blip>
          <a:stretch>
            <a:fillRect/>
          </a:stretch>
        </a:blipFill>
      </p:bgPr>
    </p:bg>
    <p:spTree>
      <p:nvGrpSpPr>
        <p:cNvPr id="156" name="Shape 156"/>
        <p:cNvGrpSpPr/>
        <p:nvPr/>
      </p:nvGrpSpPr>
      <p:grpSpPr>
        <a:xfrm>
          <a:off x="0" y="0"/>
          <a:ext cx="0" cy="0"/>
          <a:chOff x="0" y="0"/>
          <a:chExt cx="0" cy="0"/>
        </a:xfrm>
      </p:grpSpPr>
      <p:sp>
        <p:nvSpPr>
          <p:cNvPr id="157" name="Google Shape;157;p7"/>
          <p:cNvSpPr txBox="1"/>
          <p:nvPr/>
        </p:nvSpPr>
        <p:spPr>
          <a:xfrm>
            <a:off x="8957056" y="2103119"/>
            <a:ext cx="2712720" cy="1603113"/>
          </a:xfrm>
          <a:prstGeom prst="rect">
            <a:avLst/>
          </a:prstGeom>
          <a:solidFill>
            <a:srgbClr val="576D5D">
              <a:alpha val="20000"/>
            </a:srgbClr>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8" name="Google Shape;158;p7"/>
          <p:cNvSpPr txBox="1"/>
          <p:nvPr/>
        </p:nvSpPr>
        <p:spPr>
          <a:xfrm>
            <a:off x="6141722" y="2103119"/>
            <a:ext cx="2712720" cy="1603113"/>
          </a:xfrm>
          <a:prstGeom prst="rect">
            <a:avLst/>
          </a:prstGeom>
          <a:solidFill>
            <a:srgbClr val="576D5D">
              <a:alpha val="20000"/>
            </a:srgbClr>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 name="Google Shape;159;p7"/>
          <p:cNvSpPr txBox="1"/>
          <p:nvPr/>
        </p:nvSpPr>
        <p:spPr>
          <a:xfrm>
            <a:off x="3335189" y="2103120"/>
            <a:ext cx="2712720" cy="1603113"/>
          </a:xfrm>
          <a:prstGeom prst="rect">
            <a:avLst/>
          </a:prstGeom>
          <a:solidFill>
            <a:srgbClr val="576D5D">
              <a:alpha val="20000"/>
            </a:srgbClr>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0" name="Google Shape;160;p7"/>
          <p:cNvSpPr txBox="1"/>
          <p:nvPr/>
        </p:nvSpPr>
        <p:spPr>
          <a:xfrm>
            <a:off x="522224" y="2103120"/>
            <a:ext cx="2712720" cy="1603113"/>
          </a:xfrm>
          <a:prstGeom prst="rect">
            <a:avLst/>
          </a:prstGeom>
          <a:solidFill>
            <a:srgbClr val="576D5D">
              <a:alpha val="20000"/>
            </a:srgbClr>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 name="Google Shape;161;p7"/>
          <p:cNvSpPr txBox="1"/>
          <p:nvPr/>
        </p:nvSpPr>
        <p:spPr>
          <a:xfrm>
            <a:off x="589280" y="581060"/>
            <a:ext cx="11013440" cy="1446550"/>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576D5D"/>
                </a:solidFill>
                <a:latin typeface="Arial"/>
                <a:ea typeface="Arial"/>
                <a:cs typeface="Arial"/>
                <a:sym typeface="Arial"/>
              </a:rPr>
              <a:t>The </a:t>
            </a:r>
            <a:r>
              <a:rPr b="0" i="0" lang="en-US" sz="4800" u="none" cap="none" strike="noStrike">
                <a:solidFill>
                  <a:srgbClr val="37453B"/>
                </a:solidFill>
                <a:latin typeface="Arial"/>
                <a:ea typeface="Arial"/>
                <a:cs typeface="Arial"/>
                <a:sym typeface="Arial"/>
              </a:rPr>
              <a:t>Industry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2020 Resulted in The RV Industry churning out more product than ever. Americans looked for ways to travel without staying in motels or riding in airplanes.</a:t>
            </a:r>
            <a:endParaRPr b="0" i="0" sz="1400" u="none" cap="none" strike="noStrike">
              <a:solidFill>
                <a:srgbClr val="000000"/>
              </a:solidFill>
              <a:latin typeface="Arial"/>
              <a:ea typeface="Arial"/>
              <a:cs typeface="Arial"/>
              <a:sym typeface="Arial"/>
            </a:endParaRPr>
          </a:p>
        </p:txBody>
      </p:sp>
      <p:sp>
        <p:nvSpPr>
          <p:cNvPr id="162" name="Google Shape;162;p7"/>
          <p:cNvSpPr txBox="1"/>
          <p:nvPr/>
        </p:nvSpPr>
        <p:spPr>
          <a:xfrm>
            <a:off x="522224" y="3059901"/>
            <a:ext cx="2712720" cy="646331"/>
          </a:xfrm>
          <a:prstGeom prst="rect">
            <a:avLst/>
          </a:prstGeom>
          <a:solidFill>
            <a:srgbClr val="576D5D"/>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The National Association of RV Parks and Campgrounds</a:t>
            </a:r>
            <a:endParaRPr b="0" i="0" sz="1400" u="none" cap="none" strike="noStrike">
              <a:solidFill>
                <a:srgbClr val="000000"/>
              </a:solidFill>
              <a:latin typeface="Arial"/>
              <a:ea typeface="Arial"/>
              <a:cs typeface="Arial"/>
              <a:sym typeface="Arial"/>
            </a:endParaRPr>
          </a:p>
        </p:txBody>
      </p:sp>
      <p:sp>
        <p:nvSpPr>
          <p:cNvPr id="163" name="Google Shape;163;p7"/>
          <p:cNvSpPr txBox="1"/>
          <p:nvPr/>
        </p:nvSpPr>
        <p:spPr>
          <a:xfrm>
            <a:off x="589280" y="3706232"/>
            <a:ext cx="2578608" cy="1739259"/>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Wholesale shipments of RVs in North America are expected to hit a record </a:t>
            </a:r>
            <a:r>
              <a:rPr b="0" i="0" lang="en-US" sz="1800" u="none" cap="none" strike="noStrike">
                <a:solidFill>
                  <a:srgbClr val="3A3838"/>
                </a:solidFill>
                <a:latin typeface="Arial"/>
                <a:ea typeface="Arial"/>
                <a:cs typeface="Arial"/>
                <a:sym typeface="Arial"/>
              </a:rPr>
              <a:t>602,200</a:t>
            </a:r>
            <a:r>
              <a:rPr b="0" i="0" lang="en-US" sz="1500" u="none" cap="none" strike="noStrike">
                <a:solidFill>
                  <a:srgbClr val="3A3838"/>
                </a:solidFill>
                <a:latin typeface="Arial"/>
                <a:ea typeface="Arial"/>
                <a:cs typeface="Arial"/>
                <a:sym typeface="Arial"/>
              </a:rPr>
              <a:t> units this year - a </a:t>
            </a:r>
            <a:r>
              <a:rPr b="0" i="0" lang="en-US" sz="1800" u="none" cap="none" strike="noStrike">
                <a:solidFill>
                  <a:srgbClr val="3A3838"/>
                </a:solidFill>
                <a:latin typeface="Arial"/>
                <a:ea typeface="Arial"/>
                <a:cs typeface="Arial"/>
                <a:sym typeface="Arial"/>
              </a:rPr>
              <a:t>40% </a:t>
            </a:r>
            <a:r>
              <a:rPr b="0" i="0" lang="en-US" sz="1500" u="none" cap="none" strike="noStrike">
                <a:solidFill>
                  <a:srgbClr val="3A3838"/>
                </a:solidFill>
                <a:latin typeface="Arial"/>
                <a:ea typeface="Arial"/>
                <a:cs typeface="Arial"/>
                <a:sym typeface="Arial"/>
              </a:rPr>
              <a:t>increase over 2020</a:t>
            </a:r>
            <a:endParaRPr b="0" i="0" sz="1400" u="none" cap="none" strike="noStrike">
              <a:solidFill>
                <a:srgbClr val="000000"/>
              </a:solidFill>
              <a:latin typeface="Arial"/>
              <a:ea typeface="Arial"/>
              <a:cs typeface="Arial"/>
              <a:sym typeface="Arial"/>
            </a:endParaRPr>
          </a:p>
        </p:txBody>
      </p:sp>
      <p:sp>
        <p:nvSpPr>
          <p:cNvPr id="164" name="Google Shape;164;p7"/>
          <p:cNvSpPr txBox="1"/>
          <p:nvPr/>
        </p:nvSpPr>
        <p:spPr>
          <a:xfrm>
            <a:off x="3402245" y="3706232"/>
            <a:ext cx="2578608" cy="1988558"/>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the largest producer, reported record results for its fiscal first quarter while noting its backlog as of the end of October was over </a:t>
            </a:r>
            <a:r>
              <a:rPr b="0" i="0" lang="en-US" sz="1800" u="none" cap="none" strike="noStrike">
                <a:solidFill>
                  <a:srgbClr val="3A3838"/>
                </a:solidFill>
                <a:latin typeface="Arial"/>
                <a:ea typeface="Arial"/>
                <a:cs typeface="Arial"/>
                <a:sym typeface="Arial"/>
              </a:rPr>
              <a:t>$18 billion </a:t>
            </a:r>
            <a:r>
              <a:rPr b="0" i="0" lang="en-US" sz="1500" u="none" cap="none" strike="noStrike">
                <a:solidFill>
                  <a:srgbClr val="3A3838"/>
                </a:solidFill>
                <a:latin typeface="Arial"/>
                <a:ea typeface="Arial"/>
                <a:cs typeface="Arial"/>
                <a:sym typeface="Arial"/>
              </a:rPr>
              <a:t>- a 100% increase over a year ago.</a:t>
            </a:r>
            <a:endParaRPr b="0" i="0" sz="1400" u="none" cap="none" strike="noStrike">
              <a:solidFill>
                <a:srgbClr val="000000"/>
              </a:solidFill>
              <a:latin typeface="Arial"/>
              <a:ea typeface="Arial"/>
              <a:cs typeface="Arial"/>
              <a:sym typeface="Arial"/>
            </a:endParaRPr>
          </a:p>
        </p:txBody>
      </p:sp>
      <p:sp>
        <p:nvSpPr>
          <p:cNvPr id="165" name="Google Shape;165;p7"/>
          <p:cNvSpPr txBox="1"/>
          <p:nvPr/>
        </p:nvSpPr>
        <p:spPr>
          <a:xfrm>
            <a:off x="6144093" y="3706232"/>
            <a:ext cx="2712720" cy="2428317"/>
          </a:xfrm>
          <a:prstGeom prst="rect">
            <a:avLst/>
          </a:prstGeom>
          <a:noFill/>
          <a:ln>
            <a:noFill/>
          </a:ln>
        </p:spPr>
        <p:txBody>
          <a:bodyPr anchorCtr="0" anchor="t" bIns="45700" lIns="0" spcFirstLastPara="1" rIns="0" wrap="square" tIns="45700">
            <a:spAutoFit/>
          </a:bodyPr>
          <a:lstStyle/>
          <a:p>
            <a:pPr indent="0" lvl="0" marL="0" marR="0" rtl="0" algn="l">
              <a:lnSpc>
                <a:spcPct val="110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Winnebago Industries Inc (WGO.N) reported record fiscal 2020 revenues in October - up over 50% from the previous year. it is expected to post its second straight quarter of sales over </a:t>
            </a:r>
            <a:r>
              <a:rPr b="0" i="0" lang="en-US" sz="1800" u="none" cap="none" strike="noStrike">
                <a:solidFill>
                  <a:srgbClr val="3A3838"/>
                </a:solidFill>
                <a:latin typeface="Arial"/>
                <a:ea typeface="Arial"/>
                <a:cs typeface="Arial"/>
                <a:sym typeface="Arial"/>
              </a:rPr>
              <a:t>$1 billion</a:t>
            </a:r>
            <a:r>
              <a:rPr b="0" i="0" lang="en-US" sz="1500" u="none" cap="none" strike="noStrike">
                <a:solidFill>
                  <a:srgbClr val="3A3838"/>
                </a:solidFill>
                <a:latin typeface="Arial"/>
                <a:ea typeface="Arial"/>
                <a:cs typeface="Arial"/>
                <a:sym typeface="Arial"/>
              </a:rPr>
              <a:t> and a 33% increase in earnings per share", -Refinitiv.</a:t>
            </a:r>
            <a:endParaRPr b="0" i="0" sz="1400" u="none" cap="none" strike="noStrike">
              <a:solidFill>
                <a:srgbClr val="000000"/>
              </a:solidFill>
              <a:latin typeface="Arial"/>
              <a:ea typeface="Arial"/>
              <a:cs typeface="Arial"/>
              <a:sym typeface="Arial"/>
            </a:endParaRPr>
          </a:p>
        </p:txBody>
      </p:sp>
      <p:sp>
        <p:nvSpPr>
          <p:cNvPr id="166" name="Google Shape;166;p7"/>
          <p:cNvSpPr txBox="1"/>
          <p:nvPr/>
        </p:nvSpPr>
        <p:spPr>
          <a:xfrm>
            <a:off x="9020053" y="3706232"/>
            <a:ext cx="2578608" cy="1427635"/>
          </a:xfrm>
          <a:prstGeom prst="rect">
            <a:avLst/>
          </a:prstGeom>
          <a:noFill/>
          <a:ln>
            <a:noFill/>
          </a:ln>
        </p:spPr>
        <p:txBody>
          <a:bodyPr anchorCtr="0" anchor="t" bIns="45700" lIns="0" spcFirstLastPara="1" rIns="0" wrap="square" tIns="45700">
            <a:spAutoFit/>
          </a:bodyPr>
          <a:lstStyle/>
          <a:p>
            <a:pPr indent="0" lvl="0" marL="0" marR="114300" rtl="0" algn="ctr">
              <a:lnSpc>
                <a:spcPct val="135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Estimates more than</a:t>
            </a:r>
            <a:r>
              <a:rPr b="0" i="0" lang="en-US" sz="1800" u="none" cap="none" strike="noStrike">
                <a:solidFill>
                  <a:srgbClr val="3A3838"/>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114300" rtl="0" algn="ctr">
              <a:lnSpc>
                <a:spcPct val="135000"/>
              </a:lnSpc>
              <a:spcBef>
                <a:spcPts val="0"/>
              </a:spcBef>
              <a:spcAft>
                <a:spcPts val="0"/>
              </a:spcAft>
              <a:buClr>
                <a:srgbClr val="000000"/>
              </a:buClr>
              <a:buSzPts val="1800"/>
              <a:buFont typeface="Arial"/>
              <a:buNone/>
            </a:pPr>
            <a:r>
              <a:rPr b="0" i="0" lang="en-US" sz="1800" u="none" cap="none" strike="noStrike">
                <a:solidFill>
                  <a:srgbClr val="3A3838"/>
                </a:solidFill>
                <a:latin typeface="Arial"/>
                <a:ea typeface="Arial"/>
                <a:cs typeface="Arial"/>
                <a:sym typeface="Arial"/>
              </a:rPr>
              <a:t>53,000 </a:t>
            </a:r>
            <a:endParaRPr b="0" i="0" sz="1400" u="none" cap="none" strike="noStrike">
              <a:solidFill>
                <a:srgbClr val="000000"/>
              </a:solidFill>
              <a:latin typeface="Arial"/>
              <a:ea typeface="Arial"/>
              <a:cs typeface="Arial"/>
              <a:sym typeface="Arial"/>
            </a:endParaRPr>
          </a:p>
          <a:p>
            <a:pPr indent="0" lvl="0" marL="0" marR="114300" rtl="0" algn="ctr">
              <a:lnSpc>
                <a:spcPct val="135000"/>
              </a:lnSpc>
              <a:spcBef>
                <a:spcPts val="0"/>
              </a:spcBef>
              <a:spcAft>
                <a:spcPts val="0"/>
              </a:spcAft>
              <a:buClr>
                <a:srgbClr val="000000"/>
              </a:buClr>
              <a:buSzPts val="1500"/>
              <a:buFont typeface="Arial"/>
              <a:buNone/>
            </a:pPr>
            <a:r>
              <a:rPr b="0" i="0" lang="en-US" sz="1500" u="none" cap="none" strike="noStrike">
                <a:solidFill>
                  <a:srgbClr val="3A3838"/>
                </a:solidFill>
                <a:latin typeface="Arial"/>
                <a:ea typeface="Arial"/>
                <a:cs typeface="Arial"/>
                <a:sym typeface="Arial"/>
              </a:rPr>
              <a:t>new RV sites will be constructed across the nation.</a:t>
            </a:r>
            <a:endParaRPr b="0" i="0" sz="1400" u="none" cap="none" strike="noStrike">
              <a:solidFill>
                <a:srgbClr val="000000"/>
              </a:solidFill>
              <a:latin typeface="Arial"/>
              <a:ea typeface="Arial"/>
              <a:cs typeface="Arial"/>
              <a:sym typeface="Arial"/>
            </a:endParaRPr>
          </a:p>
        </p:txBody>
      </p:sp>
      <p:sp>
        <p:nvSpPr>
          <p:cNvPr id="167" name="Google Shape;167;p7"/>
          <p:cNvSpPr txBox="1"/>
          <p:nvPr/>
        </p:nvSpPr>
        <p:spPr>
          <a:xfrm>
            <a:off x="3335189" y="3059901"/>
            <a:ext cx="2712720" cy="646331"/>
          </a:xfrm>
          <a:prstGeom prst="rect">
            <a:avLst/>
          </a:prstGeom>
          <a:solidFill>
            <a:srgbClr val="576D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Thor Industries Inc </a:t>
            </a:r>
            <a:endParaRPr b="0" i="0" sz="1400" u="none" cap="none" strike="noStrike">
              <a:solidFill>
                <a:srgbClr val="000000"/>
              </a:solidFill>
              <a:latin typeface="Arial"/>
              <a:ea typeface="Arial"/>
              <a:cs typeface="Arial"/>
              <a:sym typeface="Arial"/>
            </a:endParaRPr>
          </a:p>
        </p:txBody>
      </p:sp>
      <p:sp>
        <p:nvSpPr>
          <p:cNvPr id="168" name="Google Shape;168;p7"/>
          <p:cNvSpPr txBox="1"/>
          <p:nvPr/>
        </p:nvSpPr>
        <p:spPr>
          <a:xfrm>
            <a:off x="6144093" y="3059901"/>
            <a:ext cx="2712720" cy="646331"/>
          </a:xfrm>
          <a:prstGeom prst="rect">
            <a:avLst/>
          </a:prstGeom>
          <a:solidFill>
            <a:srgbClr val="576D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Winnebago Industries Inc </a:t>
            </a:r>
            <a:endParaRPr b="0" i="0" sz="1400" u="none" cap="none" strike="noStrike">
              <a:solidFill>
                <a:srgbClr val="000000"/>
              </a:solidFill>
              <a:latin typeface="Arial"/>
              <a:ea typeface="Arial"/>
              <a:cs typeface="Arial"/>
              <a:sym typeface="Arial"/>
            </a:endParaRPr>
          </a:p>
        </p:txBody>
      </p:sp>
      <p:sp>
        <p:nvSpPr>
          <p:cNvPr id="169" name="Google Shape;169;p7"/>
          <p:cNvSpPr txBox="1"/>
          <p:nvPr/>
        </p:nvSpPr>
        <p:spPr>
          <a:xfrm>
            <a:off x="8957056" y="3059901"/>
            <a:ext cx="2712720" cy="646331"/>
          </a:xfrm>
          <a:prstGeom prst="rect">
            <a:avLst/>
          </a:prstGeom>
          <a:solidFill>
            <a:srgbClr val="576D5D"/>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The National Association of RV Parks and Campgrounds</a:t>
            </a:r>
            <a:endParaRPr b="0" i="0" sz="1400" u="none" cap="none" strike="noStrike">
              <a:solidFill>
                <a:srgbClr val="000000"/>
              </a:solidFill>
              <a:latin typeface="Arial"/>
              <a:ea typeface="Arial"/>
              <a:cs typeface="Arial"/>
              <a:sym typeface="Arial"/>
            </a:endParaRPr>
          </a:p>
        </p:txBody>
      </p:sp>
      <p:pic>
        <p:nvPicPr>
          <p:cNvPr id="170" name="Google Shape;170;p7"/>
          <p:cNvPicPr preferRelativeResize="0"/>
          <p:nvPr/>
        </p:nvPicPr>
        <p:blipFill rotWithShape="1">
          <a:blip r:embed="rId4">
            <a:alphaModFix/>
          </a:blip>
          <a:srcRect b="0" l="0" r="0" t="0"/>
          <a:stretch/>
        </p:blipFill>
        <p:spPr>
          <a:xfrm>
            <a:off x="1094400" y="2178083"/>
            <a:ext cx="1574800" cy="806856"/>
          </a:xfrm>
          <a:prstGeom prst="rect">
            <a:avLst/>
          </a:prstGeom>
          <a:noFill/>
          <a:ln>
            <a:noFill/>
          </a:ln>
        </p:spPr>
      </p:pic>
      <p:pic>
        <p:nvPicPr>
          <p:cNvPr id="171" name="Google Shape;171;p7"/>
          <p:cNvPicPr preferRelativeResize="0"/>
          <p:nvPr/>
        </p:nvPicPr>
        <p:blipFill rotWithShape="1">
          <a:blip r:embed="rId4">
            <a:alphaModFix/>
          </a:blip>
          <a:srcRect b="0" l="0" r="0" t="0"/>
          <a:stretch/>
        </p:blipFill>
        <p:spPr>
          <a:xfrm>
            <a:off x="9521957" y="2178083"/>
            <a:ext cx="1574800" cy="806856"/>
          </a:xfrm>
          <a:prstGeom prst="rect">
            <a:avLst/>
          </a:prstGeom>
          <a:noFill/>
          <a:ln>
            <a:noFill/>
          </a:ln>
        </p:spPr>
      </p:pic>
      <p:pic>
        <p:nvPicPr>
          <p:cNvPr id="172" name="Google Shape;172;p7"/>
          <p:cNvPicPr preferRelativeResize="0"/>
          <p:nvPr/>
        </p:nvPicPr>
        <p:blipFill rotWithShape="1">
          <a:blip r:embed="rId5">
            <a:alphaModFix/>
          </a:blip>
          <a:srcRect b="0" l="0" r="0" t="0"/>
          <a:stretch/>
        </p:blipFill>
        <p:spPr>
          <a:xfrm>
            <a:off x="3832420" y="2224827"/>
            <a:ext cx="1718257" cy="713368"/>
          </a:xfrm>
          <a:prstGeom prst="rect">
            <a:avLst/>
          </a:prstGeom>
          <a:noFill/>
          <a:ln>
            <a:noFill/>
          </a:ln>
        </p:spPr>
      </p:pic>
      <p:pic>
        <p:nvPicPr>
          <p:cNvPr id="173" name="Google Shape;173;p7"/>
          <p:cNvPicPr preferRelativeResize="0"/>
          <p:nvPr/>
        </p:nvPicPr>
        <p:blipFill rotWithShape="1">
          <a:blip r:embed="rId6">
            <a:alphaModFix/>
          </a:blip>
          <a:srcRect b="0" l="0" r="0" t="0"/>
          <a:stretch/>
        </p:blipFill>
        <p:spPr>
          <a:xfrm>
            <a:off x="6612810" y="2419824"/>
            <a:ext cx="1782501" cy="3233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pic>
        <p:nvPicPr>
          <p:cNvPr id="178" name="Google Shape;178;p8"/>
          <p:cNvPicPr preferRelativeResize="0"/>
          <p:nvPr/>
        </p:nvPicPr>
        <p:blipFill rotWithShape="1">
          <a:blip r:embed="rId4">
            <a:alphaModFix/>
          </a:blip>
          <a:srcRect b="10332" l="0" r="0" t="25838"/>
          <a:stretch/>
        </p:blipFill>
        <p:spPr>
          <a:xfrm>
            <a:off x="526528" y="1632025"/>
            <a:ext cx="11138945" cy="3970118"/>
          </a:xfrm>
          <a:prstGeom prst="rect">
            <a:avLst/>
          </a:prstGeom>
          <a:noFill/>
          <a:ln>
            <a:noFill/>
          </a:ln>
        </p:spPr>
      </p:pic>
      <p:sp>
        <p:nvSpPr>
          <p:cNvPr id="179" name="Google Shape;179;p8"/>
          <p:cNvSpPr txBox="1"/>
          <p:nvPr/>
        </p:nvSpPr>
        <p:spPr>
          <a:xfrm>
            <a:off x="589280" y="323851"/>
            <a:ext cx="11013440" cy="1384995"/>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576D5D"/>
                </a:solidFill>
                <a:latin typeface="Arial"/>
                <a:ea typeface="Arial"/>
                <a:cs typeface="Arial"/>
                <a:sym typeface="Arial"/>
              </a:rPr>
              <a:t>Pandemic Recreational Vehicle Boom</a:t>
            </a:r>
            <a:endParaRPr b="0" i="0" sz="4400" u="none" cap="none" strike="noStrike">
              <a:solidFill>
                <a:srgbClr val="37453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Winnebago Industries has seen sales soar during the COVID-19 pandemic as Americans sought alternatives to traveling on public transport and staying in hotels.</a:t>
            </a:r>
            <a:endParaRPr b="0" i="0" sz="1400" u="none" cap="none" strike="noStrike">
              <a:solidFill>
                <a:srgbClr val="000000"/>
              </a:solidFill>
              <a:latin typeface="Arial"/>
              <a:ea typeface="Arial"/>
              <a:cs typeface="Arial"/>
              <a:sym typeface="Arial"/>
            </a:endParaRPr>
          </a:p>
        </p:txBody>
      </p:sp>
      <p:sp>
        <p:nvSpPr>
          <p:cNvPr id="180" name="Google Shape;180;p8"/>
          <p:cNvSpPr txBox="1"/>
          <p:nvPr/>
        </p:nvSpPr>
        <p:spPr>
          <a:xfrm>
            <a:off x="1874070" y="5590847"/>
            <a:ext cx="3762801"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Note: Figures are annual sales, in millions of U.S. dollars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Source: Refinitiv</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sp>
        <p:nvSpPr>
          <p:cNvPr id="185" name="Google Shape;185;p9"/>
          <p:cNvSpPr txBox="1"/>
          <p:nvPr/>
        </p:nvSpPr>
        <p:spPr>
          <a:xfrm>
            <a:off x="589280" y="323851"/>
            <a:ext cx="11013440" cy="1384995"/>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576D5D"/>
                </a:solidFill>
                <a:latin typeface="Arial"/>
                <a:ea typeface="Arial"/>
                <a:cs typeface="Arial"/>
                <a:sym typeface="Arial"/>
              </a:rPr>
              <a:t>Pandemic Recreational Vehicle Boom</a:t>
            </a:r>
            <a:endParaRPr b="0" i="0" sz="4400" u="none" cap="none" strike="noStrike">
              <a:solidFill>
                <a:srgbClr val="37453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Winnebago Industries has seen sales soar during the COVID-19 pandemic as Americans sought alternatives to traveling on public transport and staying in hotels.</a:t>
            </a:r>
            <a:endParaRPr b="0" i="0" sz="1400" u="none" cap="none" strike="noStrike">
              <a:solidFill>
                <a:srgbClr val="000000"/>
              </a:solidFill>
              <a:latin typeface="Arial"/>
              <a:ea typeface="Arial"/>
              <a:cs typeface="Arial"/>
              <a:sym typeface="Arial"/>
            </a:endParaRPr>
          </a:p>
        </p:txBody>
      </p:sp>
      <p:graphicFrame>
        <p:nvGraphicFramePr>
          <p:cNvPr id="186" name="Google Shape;186;p9"/>
          <p:cNvGraphicFramePr/>
          <p:nvPr/>
        </p:nvGraphicFramePr>
        <p:xfrm>
          <a:off x="1503680" y="1979271"/>
          <a:ext cx="9184640" cy="3842409"/>
        </p:xfrm>
        <a:graphic>
          <a:graphicData uri="http://schemas.openxmlformats.org/drawingml/2006/chart">
            <c:chart r:id="rId4"/>
          </a:graphicData>
        </a:graphic>
      </p:graphicFrame>
      <p:sp>
        <p:nvSpPr>
          <p:cNvPr id="187" name="Google Shape;187;p9"/>
          <p:cNvSpPr txBox="1"/>
          <p:nvPr/>
        </p:nvSpPr>
        <p:spPr>
          <a:xfrm>
            <a:off x="1874070" y="5590847"/>
            <a:ext cx="3762801"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Note: Figures are annual sales, in millions of U.S. dollars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Source: Refinitiv</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Retro 1">
      <a:dk1>
        <a:srgbClr val="000000"/>
      </a:dk1>
      <a:lt1>
        <a:srgbClr val="FFFFFF"/>
      </a:lt1>
      <a:dk2>
        <a:srgbClr val="446777"/>
      </a:dk2>
      <a:lt2>
        <a:srgbClr val="E7E6E6"/>
      </a:lt2>
      <a:accent1>
        <a:srgbClr val="7B2C3F"/>
      </a:accent1>
      <a:accent2>
        <a:srgbClr val="93623F"/>
      </a:accent2>
      <a:accent3>
        <a:srgbClr val="DC9427"/>
      </a:accent3>
      <a:accent4>
        <a:srgbClr val="696371"/>
      </a:accent4>
      <a:accent5>
        <a:srgbClr val="EEC7B9"/>
      </a:accent5>
      <a:accent6>
        <a:srgbClr val="C5E0CF"/>
      </a:accent6>
      <a:hlink>
        <a:srgbClr val="FFC000"/>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2022-08-22T14:48:48Z</dcterms:created>
  <dc:creator>Stephen</dc:creator>
</cp:coreProperties>
</file>